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93" r:id="rId3"/>
    <p:sldId id="294" r:id="rId4"/>
    <p:sldId id="295" r:id="rId5"/>
    <p:sldId id="292" r:id="rId6"/>
    <p:sldId id="296" r:id="rId7"/>
    <p:sldId id="298" r:id="rId8"/>
    <p:sldId id="300" r:id="rId9"/>
    <p:sldId id="302" r:id="rId10"/>
    <p:sldId id="303" r:id="rId11"/>
    <p:sldId id="304" r:id="rId12"/>
    <p:sldId id="274" r:id="rId13"/>
    <p:sldId id="313" r:id="rId14"/>
    <p:sldId id="312" r:id="rId15"/>
    <p:sldId id="311" r:id="rId16"/>
    <p:sldId id="282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66" d="100"/>
          <a:sy n="66" d="100"/>
        </p:scale>
        <p:origin x="8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B08E7A-3E47-41CC-A712-0769D77BA76A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CD150C37-0303-42F0-9BCB-557A672211A7}">
      <dgm:prSet phldrT="[Texto]"/>
      <dgm:spPr/>
      <dgm:t>
        <a:bodyPr/>
        <a:lstStyle/>
        <a:p>
          <a:r>
            <a:rPr lang="es-MX" dirty="0" smtClean="0"/>
            <a:t>EXTERNOS</a:t>
          </a:r>
          <a:endParaRPr lang="es-BO" dirty="0"/>
        </a:p>
      </dgm:t>
    </dgm:pt>
    <dgm:pt modelId="{9261616D-0B85-47AC-80C8-2E0DFC4ECDE4}" type="parTrans" cxnId="{EF28392C-369F-4260-BD54-A391C8A45381}">
      <dgm:prSet/>
      <dgm:spPr/>
      <dgm:t>
        <a:bodyPr/>
        <a:lstStyle/>
        <a:p>
          <a:endParaRPr lang="es-BO"/>
        </a:p>
      </dgm:t>
    </dgm:pt>
    <dgm:pt modelId="{F5120BD9-2576-4C85-9839-ECD94E3B87F4}" type="sibTrans" cxnId="{EF28392C-369F-4260-BD54-A391C8A45381}">
      <dgm:prSet/>
      <dgm:spPr/>
      <dgm:t>
        <a:bodyPr/>
        <a:lstStyle/>
        <a:p>
          <a:endParaRPr lang="es-BO"/>
        </a:p>
      </dgm:t>
    </dgm:pt>
    <dgm:pt modelId="{B44FA397-7FD9-4D05-8813-9C5F01270AEA}">
      <dgm:prSet phldrT="[Texto]"/>
      <dgm:spPr/>
      <dgm:t>
        <a:bodyPr/>
        <a:lstStyle/>
        <a:p>
          <a:r>
            <a:rPr lang="es-MX" dirty="0" smtClean="0"/>
            <a:t>INTERNOS</a:t>
          </a:r>
          <a:endParaRPr lang="es-BO" dirty="0"/>
        </a:p>
      </dgm:t>
    </dgm:pt>
    <dgm:pt modelId="{37E639A0-51B2-4D74-8FF8-212E0DEBD0B9}" type="parTrans" cxnId="{E217FF7E-EC9F-4754-A67B-4A3E12A14CEE}">
      <dgm:prSet/>
      <dgm:spPr/>
      <dgm:t>
        <a:bodyPr/>
        <a:lstStyle/>
        <a:p>
          <a:endParaRPr lang="es-BO"/>
        </a:p>
      </dgm:t>
    </dgm:pt>
    <dgm:pt modelId="{761CCC97-649E-416B-A508-1DF0FBE6EB71}" type="sibTrans" cxnId="{E217FF7E-EC9F-4754-A67B-4A3E12A14CEE}">
      <dgm:prSet/>
      <dgm:spPr/>
      <dgm:t>
        <a:bodyPr/>
        <a:lstStyle/>
        <a:p>
          <a:endParaRPr lang="es-BO"/>
        </a:p>
      </dgm:t>
    </dgm:pt>
    <dgm:pt modelId="{845B6A11-03E9-4F45-8E93-CB69D731CAD9}">
      <dgm:prSet phldrT="[Texto]"/>
      <dgm:spPr/>
      <dgm:t>
        <a:bodyPr/>
        <a:lstStyle/>
        <a:p>
          <a:r>
            <a:rPr lang="es-MX" dirty="0" smtClean="0"/>
            <a:t>SERVICIOS DE USES</a:t>
          </a:r>
          <a:endParaRPr lang="es-BO" dirty="0"/>
        </a:p>
      </dgm:t>
    </dgm:pt>
    <dgm:pt modelId="{11CB068F-6F11-428B-8986-369621B5C5E7}" type="parTrans" cxnId="{23C1FC64-9DD1-4DD9-9858-91BA88033A64}">
      <dgm:prSet/>
      <dgm:spPr/>
      <dgm:t>
        <a:bodyPr/>
        <a:lstStyle/>
        <a:p>
          <a:endParaRPr lang="es-BO"/>
        </a:p>
      </dgm:t>
    </dgm:pt>
    <dgm:pt modelId="{5EA375CA-2ED5-4C7D-B1AD-80C78D9DB34D}" type="sibTrans" cxnId="{23C1FC64-9DD1-4DD9-9858-91BA88033A64}">
      <dgm:prSet/>
      <dgm:spPr/>
      <dgm:t>
        <a:bodyPr/>
        <a:lstStyle/>
        <a:p>
          <a:endParaRPr lang="es-BO"/>
        </a:p>
      </dgm:t>
    </dgm:pt>
    <dgm:pt modelId="{4F2E840D-31B9-42D3-AFAD-A7FC45C1BEB7}" type="pres">
      <dgm:prSet presAssocID="{A8B08E7A-3E47-41CC-A712-0769D77BA76A}" presName="Name0" presStyleCnt="0">
        <dgm:presLayoutVars>
          <dgm:dir/>
          <dgm:resizeHandles val="exact"/>
        </dgm:presLayoutVars>
      </dgm:prSet>
      <dgm:spPr/>
    </dgm:pt>
    <dgm:pt modelId="{849D218B-C998-46DB-9623-69AB4FFC9CB8}" type="pres">
      <dgm:prSet presAssocID="{A8B08E7A-3E47-41CC-A712-0769D77BA76A}" presName="vNodes" presStyleCnt="0"/>
      <dgm:spPr/>
    </dgm:pt>
    <dgm:pt modelId="{2AFF86E4-0616-446C-AAD7-07267695B3A4}" type="pres">
      <dgm:prSet presAssocID="{CD150C37-0303-42F0-9BCB-557A672211A7}" presName="node" presStyleLbl="node1" presStyleIdx="0" presStyleCnt="3" custLinFactX="100000" custLinFactY="2215" custLinFactNeighborX="138176" custLinFactNeighborY="100000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  <dgm:pt modelId="{16DCFF85-1F89-43B8-A2EC-B6996C8573B6}" type="pres">
      <dgm:prSet presAssocID="{F5120BD9-2576-4C85-9839-ECD94E3B87F4}" presName="spacerT" presStyleCnt="0"/>
      <dgm:spPr/>
    </dgm:pt>
    <dgm:pt modelId="{40D16D74-F851-4C06-824F-AEAF62252767}" type="pres">
      <dgm:prSet presAssocID="{F5120BD9-2576-4C85-9839-ECD94E3B87F4}" presName="sibTrans" presStyleLbl="sibTrans2D1" presStyleIdx="0" presStyleCnt="2" custLinFactX="200000" custLinFactNeighborX="215522" custLinFactNeighborY="-32700"/>
      <dgm:spPr/>
      <dgm:t>
        <a:bodyPr/>
        <a:lstStyle/>
        <a:p>
          <a:endParaRPr lang="es-BO"/>
        </a:p>
      </dgm:t>
    </dgm:pt>
    <dgm:pt modelId="{08004ADB-CB1D-40C2-85EF-732068D8C967}" type="pres">
      <dgm:prSet presAssocID="{F5120BD9-2576-4C85-9839-ECD94E3B87F4}" presName="spacerB" presStyleCnt="0"/>
      <dgm:spPr/>
    </dgm:pt>
    <dgm:pt modelId="{6FF21A1E-F9CE-4970-8BF5-7E934D97647E}" type="pres">
      <dgm:prSet presAssocID="{B44FA397-7FD9-4D05-8813-9C5F01270AEA}" presName="node" presStyleLbl="node1" presStyleIdx="1" presStyleCnt="3" custLinFactX="100000" custLinFactY="-2655" custLinFactNeighborX="142483" custLinFactNeighborY="-100000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  <dgm:pt modelId="{192C1CD5-65B0-4F26-8006-8F8F11BA558E}" type="pres">
      <dgm:prSet presAssocID="{A8B08E7A-3E47-41CC-A712-0769D77BA76A}" presName="sibTransLast" presStyleLbl="sibTrans2D1" presStyleIdx="1" presStyleCnt="2"/>
      <dgm:spPr/>
      <dgm:t>
        <a:bodyPr/>
        <a:lstStyle/>
        <a:p>
          <a:endParaRPr lang="es-BO"/>
        </a:p>
      </dgm:t>
    </dgm:pt>
    <dgm:pt modelId="{BB4558C5-0D49-4828-8666-48F9E020E2AC}" type="pres">
      <dgm:prSet presAssocID="{A8B08E7A-3E47-41CC-A712-0769D77BA76A}" presName="connectorText" presStyleLbl="sibTrans2D1" presStyleIdx="1" presStyleCnt="2"/>
      <dgm:spPr/>
      <dgm:t>
        <a:bodyPr/>
        <a:lstStyle/>
        <a:p>
          <a:endParaRPr lang="es-BO"/>
        </a:p>
      </dgm:t>
    </dgm:pt>
    <dgm:pt modelId="{7970CFDA-7EE1-4D01-AA52-F7D53291531D}" type="pres">
      <dgm:prSet presAssocID="{A8B08E7A-3E47-41CC-A712-0769D77BA76A}" presName="lastNode" presStyleLbl="node1" presStyleIdx="2" presStyleCnt="3" custLinFactX="-98591" custLinFactNeighborX="-100000" custLinFactNeighborY="-3708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</dgm:ptLst>
  <dgm:cxnLst>
    <dgm:cxn modelId="{EF28392C-369F-4260-BD54-A391C8A45381}" srcId="{A8B08E7A-3E47-41CC-A712-0769D77BA76A}" destId="{CD150C37-0303-42F0-9BCB-557A672211A7}" srcOrd="0" destOrd="0" parTransId="{9261616D-0B85-47AC-80C8-2E0DFC4ECDE4}" sibTransId="{F5120BD9-2576-4C85-9839-ECD94E3B87F4}"/>
    <dgm:cxn modelId="{F346561A-FAB3-472A-88C5-62581A2F0FF1}" type="presOf" srcId="{CD150C37-0303-42F0-9BCB-557A672211A7}" destId="{2AFF86E4-0616-446C-AAD7-07267695B3A4}" srcOrd="0" destOrd="0" presId="urn:microsoft.com/office/officeart/2005/8/layout/equation2"/>
    <dgm:cxn modelId="{E217FF7E-EC9F-4754-A67B-4A3E12A14CEE}" srcId="{A8B08E7A-3E47-41CC-A712-0769D77BA76A}" destId="{B44FA397-7FD9-4D05-8813-9C5F01270AEA}" srcOrd="1" destOrd="0" parTransId="{37E639A0-51B2-4D74-8FF8-212E0DEBD0B9}" sibTransId="{761CCC97-649E-416B-A508-1DF0FBE6EB71}"/>
    <dgm:cxn modelId="{F25674B1-3963-4F51-8280-BDD92064DDA3}" type="presOf" srcId="{761CCC97-649E-416B-A508-1DF0FBE6EB71}" destId="{192C1CD5-65B0-4F26-8006-8F8F11BA558E}" srcOrd="0" destOrd="0" presId="urn:microsoft.com/office/officeart/2005/8/layout/equation2"/>
    <dgm:cxn modelId="{4699FE51-100C-453F-85C1-E49C85E4C2E7}" type="presOf" srcId="{761CCC97-649E-416B-A508-1DF0FBE6EB71}" destId="{BB4558C5-0D49-4828-8666-48F9E020E2AC}" srcOrd="1" destOrd="0" presId="urn:microsoft.com/office/officeart/2005/8/layout/equation2"/>
    <dgm:cxn modelId="{DAAFE7E2-22EA-4CE4-A866-CDEB7CC9F48C}" type="presOf" srcId="{845B6A11-03E9-4F45-8E93-CB69D731CAD9}" destId="{7970CFDA-7EE1-4D01-AA52-F7D53291531D}" srcOrd="0" destOrd="0" presId="urn:microsoft.com/office/officeart/2005/8/layout/equation2"/>
    <dgm:cxn modelId="{D68FE32F-CB2F-42A8-9A4C-9A1624EA8E80}" type="presOf" srcId="{B44FA397-7FD9-4D05-8813-9C5F01270AEA}" destId="{6FF21A1E-F9CE-4970-8BF5-7E934D97647E}" srcOrd="0" destOrd="0" presId="urn:microsoft.com/office/officeart/2005/8/layout/equation2"/>
    <dgm:cxn modelId="{23C1FC64-9DD1-4DD9-9858-91BA88033A64}" srcId="{A8B08E7A-3E47-41CC-A712-0769D77BA76A}" destId="{845B6A11-03E9-4F45-8E93-CB69D731CAD9}" srcOrd="2" destOrd="0" parTransId="{11CB068F-6F11-428B-8986-369621B5C5E7}" sibTransId="{5EA375CA-2ED5-4C7D-B1AD-80C78D9DB34D}"/>
    <dgm:cxn modelId="{E4FA425D-8562-4F85-BD38-769152D9165A}" type="presOf" srcId="{A8B08E7A-3E47-41CC-A712-0769D77BA76A}" destId="{4F2E840D-31B9-42D3-AFAD-A7FC45C1BEB7}" srcOrd="0" destOrd="0" presId="urn:microsoft.com/office/officeart/2005/8/layout/equation2"/>
    <dgm:cxn modelId="{0368EEEF-6972-493F-B0A5-0C47DF5F1E63}" type="presOf" srcId="{F5120BD9-2576-4C85-9839-ECD94E3B87F4}" destId="{40D16D74-F851-4C06-824F-AEAF62252767}" srcOrd="0" destOrd="0" presId="urn:microsoft.com/office/officeart/2005/8/layout/equation2"/>
    <dgm:cxn modelId="{D0BE394A-07CE-400B-9A45-1CEFA805BD53}" type="presParOf" srcId="{4F2E840D-31B9-42D3-AFAD-A7FC45C1BEB7}" destId="{849D218B-C998-46DB-9623-69AB4FFC9CB8}" srcOrd="0" destOrd="0" presId="urn:microsoft.com/office/officeart/2005/8/layout/equation2"/>
    <dgm:cxn modelId="{6103A71C-8998-41A4-99CF-6C058BBBAF07}" type="presParOf" srcId="{849D218B-C998-46DB-9623-69AB4FFC9CB8}" destId="{2AFF86E4-0616-446C-AAD7-07267695B3A4}" srcOrd="0" destOrd="0" presId="urn:microsoft.com/office/officeart/2005/8/layout/equation2"/>
    <dgm:cxn modelId="{BBD29604-A558-475F-8660-00C69C5AE489}" type="presParOf" srcId="{849D218B-C998-46DB-9623-69AB4FFC9CB8}" destId="{16DCFF85-1F89-43B8-A2EC-B6996C8573B6}" srcOrd="1" destOrd="0" presId="urn:microsoft.com/office/officeart/2005/8/layout/equation2"/>
    <dgm:cxn modelId="{F499434B-CEC8-43A8-956C-6A900DE5B529}" type="presParOf" srcId="{849D218B-C998-46DB-9623-69AB4FFC9CB8}" destId="{40D16D74-F851-4C06-824F-AEAF62252767}" srcOrd="2" destOrd="0" presId="urn:microsoft.com/office/officeart/2005/8/layout/equation2"/>
    <dgm:cxn modelId="{DAF66F79-DF54-47F5-9C79-939526480F8D}" type="presParOf" srcId="{849D218B-C998-46DB-9623-69AB4FFC9CB8}" destId="{08004ADB-CB1D-40C2-85EF-732068D8C967}" srcOrd="3" destOrd="0" presId="urn:microsoft.com/office/officeart/2005/8/layout/equation2"/>
    <dgm:cxn modelId="{15024E04-B6C6-4A3B-82FB-3F60CAABE6F4}" type="presParOf" srcId="{849D218B-C998-46DB-9623-69AB4FFC9CB8}" destId="{6FF21A1E-F9CE-4970-8BF5-7E934D97647E}" srcOrd="4" destOrd="0" presId="urn:microsoft.com/office/officeart/2005/8/layout/equation2"/>
    <dgm:cxn modelId="{1603788B-EBAB-442B-8335-A2696BEF9DEA}" type="presParOf" srcId="{4F2E840D-31B9-42D3-AFAD-A7FC45C1BEB7}" destId="{192C1CD5-65B0-4F26-8006-8F8F11BA558E}" srcOrd="1" destOrd="0" presId="urn:microsoft.com/office/officeart/2005/8/layout/equation2"/>
    <dgm:cxn modelId="{7605F6EC-6693-40EB-8406-F3423DCBD7B8}" type="presParOf" srcId="{192C1CD5-65B0-4F26-8006-8F8F11BA558E}" destId="{BB4558C5-0D49-4828-8666-48F9E020E2AC}" srcOrd="0" destOrd="0" presId="urn:microsoft.com/office/officeart/2005/8/layout/equation2"/>
    <dgm:cxn modelId="{E26064BF-66DE-4A16-A6BB-4333DE0702F4}" type="presParOf" srcId="{4F2E840D-31B9-42D3-AFAD-A7FC45C1BEB7}" destId="{7970CFDA-7EE1-4D01-AA52-F7D53291531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F87B4B-6778-4152-8E6E-88BF8DC2DD2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B9C1028-43B7-4A5D-A295-7984DEAD5424}">
      <dgm:prSet phldrT="[Texto]"/>
      <dgm:spPr/>
      <dgm:t>
        <a:bodyPr/>
        <a:lstStyle/>
        <a:p>
          <a:r>
            <a:rPr lang="es-MX" dirty="0" smtClean="0"/>
            <a:t>MACROPROCESOS</a:t>
          </a:r>
          <a:endParaRPr lang="es-BO" dirty="0"/>
        </a:p>
      </dgm:t>
    </dgm:pt>
    <dgm:pt modelId="{108B54A7-62B3-4EA4-BD90-F2AE9AEE957B}" type="parTrans" cxnId="{B2D8DDD7-1230-4026-AE40-75EE29E003C0}">
      <dgm:prSet/>
      <dgm:spPr/>
      <dgm:t>
        <a:bodyPr/>
        <a:lstStyle/>
        <a:p>
          <a:endParaRPr lang="es-BO"/>
        </a:p>
      </dgm:t>
    </dgm:pt>
    <dgm:pt modelId="{17BA682B-A755-49BB-ABCF-639E8F41B4A9}" type="sibTrans" cxnId="{B2D8DDD7-1230-4026-AE40-75EE29E003C0}">
      <dgm:prSet/>
      <dgm:spPr/>
      <dgm:t>
        <a:bodyPr/>
        <a:lstStyle/>
        <a:p>
          <a:endParaRPr lang="es-BO"/>
        </a:p>
      </dgm:t>
    </dgm:pt>
    <dgm:pt modelId="{62AFB0D5-5B01-45DC-B59F-CCF2475B4D6E}">
      <dgm:prSet phldrT="[Texto]"/>
      <dgm:spPr/>
      <dgm:t>
        <a:bodyPr/>
        <a:lstStyle/>
        <a:p>
          <a:r>
            <a:rPr lang="es-MX" dirty="0" smtClean="0"/>
            <a:t>PROCESOS</a:t>
          </a:r>
          <a:endParaRPr lang="es-BO" dirty="0"/>
        </a:p>
      </dgm:t>
    </dgm:pt>
    <dgm:pt modelId="{B30FAD54-4D82-40E0-AA8A-6DB20A5C4AC3}" type="parTrans" cxnId="{D7A1F0CC-1E27-4A5D-A6C6-52B9D3D0C2AD}">
      <dgm:prSet/>
      <dgm:spPr/>
      <dgm:t>
        <a:bodyPr/>
        <a:lstStyle/>
        <a:p>
          <a:endParaRPr lang="es-BO"/>
        </a:p>
      </dgm:t>
    </dgm:pt>
    <dgm:pt modelId="{DFF1FC37-20B9-4957-B588-FC7D8A8B598C}" type="sibTrans" cxnId="{D7A1F0CC-1E27-4A5D-A6C6-52B9D3D0C2AD}">
      <dgm:prSet/>
      <dgm:spPr/>
      <dgm:t>
        <a:bodyPr/>
        <a:lstStyle/>
        <a:p>
          <a:endParaRPr lang="es-BO"/>
        </a:p>
      </dgm:t>
    </dgm:pt>
    <dgm:pt modelId="{4AF92DA9-7E8E-4B8C-8B17-4D20398A9D41}">
      <dgm:prSet phldrT="[Texto]"/>
      <dgm:spPr/>
      <dgm:t>
        <a:bodyPr/>
        <a:lstStyle/>
        <a:p>
          <a:r>
            <a:rPr lang="es-MX" dirty="0" smtClean="0"/>
            <a:t>SUBPROCESOS</a:t>
          </a:r>
          <a:endParaRPr lang="es-BO" dirty="0"/>
        </a:p>
      </dgm:t>
    </dgm:pt>
    <dgm:pt modelId="{D5925AF3-448D-4EB4-B460-DCEB9F1C0527}" type="parTrans" cxnId="{54048E7A-D677-4A82-BFDE-D243091CAD50}">
      <dgm:prSet/>
      <dgm:spPr/>
      <dgm:t>
        <a:bodyPr/>
        <a:lstStyle/>
        <a:p>
          <a:endParaRPr lang="es-BO"/>
        </a:p>
      </dgm:t>
    </dgm:pt>
    <dgm:pt modelId="{09967598-ED24-45CF-A7F2-3FE56C1A6675}" type="sibTrans" cxnId="{54048E7A-D677-4A82-BFDE-D243091CAD50}">
      <dgm:prSet/>
      <dgm:spPr/>
      <dgm:t>
        <a:bodyPr/>
        <a:lstStyle/>
        <a:p>
          <a:endParaRPr lang="es-BO"/>
        </a:p>
      </dgm:t>
    </dgm:pt>
    <dgm:pt modelId="{1C591FED-95EB-4424-832F-0459015F9378}" type="pres">
      <dgm:prSet presAssocID="{4BF87B4B-6778-4152-8E6E-88BF8DC2DD24}" presName="CompostProcess" presStyleCnt="0">
        <dgm:presLayoutVars>
          <dgm:dir/>
          <dgm:resizeHandles val="exact"/>
        </dgm:presLayoutVars>
      </dgm:prSet>
      <dgm:spPr/>
    </dgm:pt>
    <dgm:pt modelId="{866F55D0-67D6-448D-892E-734A60822DFA}" type="pres">
      <dgm:prSet presAssocID="{4BF87B4B-6778-4152-8E6E-88BF8DC2DD24}" presName="arrow" presStyleLbl="bgShp" presStyleIdx="0" presStyleCnt="1"/>
      <dgm:spPr/>
    </dgm:pt>
    <dgm:pt modelId="{A37DDF0D-907D-4F0F-A6B1-F0EDC5D37EC0}" type="pres">
      <dgm:prSet presAssocID="{4BF87B4B-6778-4152-8E6E-88BF8DC2DD24}" presName="linearProcess" presStyleCnt="0"/>
      <dgm:spPr/>
    </dgm:pt>
    <dgm:pt modelId="{39B9F65F-B0E2-423E-9751-2EB5BACFD195}" type="pres">
      <dgm:prSet presAssocID="{6B9C1028-43B7-4A5D-A295-7984DEAD542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  <dgm:pt modelId="{BB60FB8F-42A2-40D4-A135-4A69708CEE03}" type="pres">
      <dgm:prSet presAssocID="{17BA682B-A755-49BB-ABCF-639E8F41B4A9}" presName="sibTrans" presStyleCnt="0"/>
      <dgm:spPr/>
    </dgm:pt>
    <dgm:pt modelId="{1C704DF0-8E6D-42E2-8E22-78F66A4EEE2C}" type="pres">
      <dgm:prSet presAssocID="{62AFB0D5-5B01-45DC-B59F-CCF2475B4D6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  <dgm:pt modelId="{B2895F36-6144-4BFD-A32B-430E02189573}" type="pres">
      <dgm:prSet presAssocID="{DFF1FC37-20B9-4957-B588-FC7D8A8B598C}" presName="sibTrans" presStyleCnt="0"/>
      <dgm:spPr/>
    </dgm:pt>
    <dgm:pt modelId="{A0153ED7-96A6-4799-9EAD-71244B64D6D4}" type="pres">
      <dgm:prSet presAssocID="{4AF92DA9-7E8E-4B8C-8B17-4D20398A9D4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BO"/>
        </a:p>
      </dgm:t>
    </dgm:pt>
  </dgm:ptLst>
  <dgm:cxnLst>
    <dgm:cxn modelId="{5A236C0D-82D5-4027-9EA3-10E7A2A57C37}" type="presOf" srcId="{6B9C1028-43B7-4A5D-A295-7984DEAD5424}" destId="{39B9F65F-B0E2-423E-9751-2EB5BACFD195}" srcOrd="0" destOrd="0" presId="urn:microsoft.com/office/officeart/2005/8/layout/hProcess9"/>
    <dgm:cxn modelId="{54048E7A-D677-4A82-BFDE-D243091CAD50}" srcId="{4BF87B4B-6778-4152-8E6E-88BF8DC2DD24}" destId="{4AF92DA9-7E8E-4B8C-8B17-4D20398A9D41}" srcOrd="2" destOrd="0" parTransId="{D5925AF3-448D-4EB4-B460-DCEB9F1C0527}" sibTransId="{09967598-ED24-45CF-A7F2-3FE56C1A6675}"/>
    <dgm:cxn modelId="{B2D8DDD7-1230-4026-AE40-75EE29E003C0}" srcId="{4BF87B4B-6778-4152-8E6E-88BF8DC2DD24}" destId="{6B9C1028-43B7-4A5D-A295-7984DEAD5424}" srcOrd="0" destOrd="0" parTransId="{108B54A7-62B3-4EA4-BD90-F2AE9AEE957B}" sibTransId="{17BA682B-A755-49BB-ABCF-639E8F41B4A9}"/>
    <dgm:cxn modelId="{844A536F-BD1E-418A-BD45-7077BBF96C0F}" type="presOf" srcId="{4AF92DA9-7E8E-4B8C-8B17-4D20398A9D41}" destId="{A0153ED7-96A6-4799-9EAD-71244B64D6D4}" srcOrd="0" destOrd="0" presId="urn:microsoft.com/office/officeart/2005/8/layout/hProcess9"/>
    <dgm:cxn modelId="{D7A1F0CC-1E27-4A5D-A6C6-52B9D3D0C2AD}" srcId="{4BF87B4B-6778-4152-8E6E-88BF8DC2DD24}" destId="{62AFB0D5-5B01-45DC-B59F-CCF2475B4D6E}" srcOrd="1" destOrd="0" parTransId="{B30FAD54-4D82-40E0-AA8A-6DB20A5C4AC3}" sibTransId="{DFF1FC37-20B9-4957-B588-FC7D8A8B598C}"/>
    <dgm:cxn modelId="{0755E3C5-0774-4BBD-8AE7-BBCFDA2E11BF}" type="presOf" srcId="{62AFB0D5-5B01-45DC-B59F-CCF2475B4D6E}" destId="{1C704DF0-8E6D-42E2-8E22-78F66A4EEE2C}" srcOrd="0" destOrd="0" presId="urn:microsoft.com/office/officeart/2005/8/layout/hProcess9"/>
    <dgm:cxn modelId="{D91F6761-B732-47BF-AF18-6DFDBDBE4DAB}" type="presOf" srcId="{4BF87B4B-6778-4152-8E6E-88BF8DC2DD24}" destId="{1C591FED-95EB-4424-832F-0459015F9378}" srcOrd="0" destOrd="0" presId="urn:microsoft.com/office/officeart/2005/8/layout/hProcess9"/>
    <dgm:cxn modelId="{A0C868BC-39D2-45B9-B7BD-A920330DD766}" type="presParOf" srcId="{1C591FED-95EB-4424-832F-0459015F9378}" destId="{866F55D0-67D6-448D-892E-734A60822DFA}" srcOrd="0" destOrd="0" presId="urn:microsoft.com/office/officeart/2005/8/layout/hProcess9"/>
    <dgm:cxn modelId="{F2C6358C-9D13-436F-B992-331BADDD4A97}" type="presParOf" srcId="{1C591FED-95EB-4424-832F-0459015F9378}" destId="{A37DDF0D-907D-4F0F-A6B1-F0EDC5D37EC0}" srcOrd="1" destOrd="0" presId="urn:microsoft.com/office/officeart/2005/8/layout/hProcess9"/>
    <dgm:cxn modelId="{C1ED02B5-9A7D-4B9B-9616-0411A436F363}" type="presParOf" srcId="{A37DDF0D-907D-4F0F-A6B1-F0EDC5D37EC0}" destId="{39B9F65F-B0E2-423E-9751-2EB5BACFD195}" srcOrd="0" destOrd="0" presId="urn:microsoft.com/office/officeart/2005/8/layout/hProcess9"/>
    <dgm:cxn modelId="{73FBC8B6-F7E1-451A-8CDB-857A6B81C5C5}" type="presParOf" srcId="{A37DDF0D-907D-4F0F-A6B1-F0EDC5D37EC0}" destId="{BB60FB8F-42A2-40D4-A135-4A69708CEE03}" srcOrd="1" destOrd="0" presId="urn:microsoft.com/office/officeart/2005/8/layout/hProcess9"/>
    <dgm:cxn modelId="{E5EE1979-E04F-44B9-8DF9-83EC253132C1}" type="presParOf" srcId="{A37DDF0D-907D-4F0F-A6B1-F0EDC5D37EC0}" destId="{1C704DF0-8E6D-42E2-8E22-78F66A4EEE2C}" srcOrd="2" destOrd="0" presId="urn:microsoft.com/office/officeart/2005/8/layout/hProcess9"/>
    <dgm:cxn modelId="{D3B4E839-FBE2-481C-9C6E-531110D27E64}" type="presParOf" srcId="{A37DDF0D-907D-4F0F-A6B1-F0EDC5D37EC0}" destId="{B2895F36-6144-4BFD-A32B-430E02189573}" srcOrd="3" destOrd="0" presId="urn:microsoft.com/office/officeart/2005/8/layout/hProcess9"/>
    <dgm:cxn modelId="{D7C9F455-E6E6-4093-9238-A6AED26CCA96}" type="presParOf" srcId="{A37DDF0D-907D-4F0F-A6B1-F0EDC5D37EC0}" destId="{A0153ED7-96A6-4799-9EAD-71244B64D6D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F86E4-0616-446C-AAD7-07267695B3A4}">
      <dsp:nvSpPr>
        <dsp:cNvPr id="0" name=""/>
        <dsp:cNvSpPr/>
      </dsp:nvSpPr>
      <dsp:spPr>
        <a:xfrm>
          <a:off x="3488815" y="150246"/>
          <a:ext cx="1435646" cy="14356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EXTERNOS</a:t>
          </a:r>
          <a:endParaRPr lang="es-BO" sz="1700" kern="1200" dirty="0"/>
        </a:p>
      </dsp:txBody>
      <dsp:txXfrm>
        <a:off x="3699060" y="360491"/>
        <a:ext cx="1015156" cy="1015156"/>
      </dsp:txXfrm>
    </dsp:sp>
    <dsp:sp modelId="{40D16D74-F851-4C06-824F-AEAF62252767}">
      <dsp:nvSpPr>
        <dsp:cNvPr id="0" name=""/>
        <dsp:cNvSpPr/>
      </dsp:nvSpPr>
      <dsp:spPr>
        <a:xfrm>
          <a:off x="3830883" y="1515973"/>
          <a:ext cx="832674" cy="832674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BO" sz="1400" kern="1200"/>
        </a:p>
      </dsp:txBody>
      <dsp:txXfrm>
        <a:off x="3941254" y="1834388"/>
        <a:ext cx="611932" cy="195844"/>
      </dsp:txXfrm>
    </dsp:sp>
    <dsp:sp modelId="{6FF21A1E-F9CE-4970-8BF5-7E934D97647E}">
      <dsp:nvSpPr>
        <dsp:cNvPr id="0" name=""/>
        <dsp:cNvSpPr/>
      </dsp:nvSpPr>
      <dsp:spPr>
        <a:xfrm>
          <a:off x="3550648" y="2348651"/>
          <a:ext cx="1435646" cy="14356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INTERNOS</a:t>
          </a:r>
          <a:endParaRPr lang="es-BO" sz="1700" kern="1200" dirty="0"/>
        </a:p>
      </dsp:txBody>
      <dsp:txXfrm>
        <a:off x="3760893" y="2558896"/>
        <a:ext cx="1015156" cy="1015156"/>
      </dsp:txXfrm>
    </dsp:sp>
    <dsp:sp modelId="{192C1CD5-65B0-4F26-8006-8F8F11BA558E}">
      <dsp:nvSpPr>
        <dsp:cNvPr id="0" name=""/>
        <dsp:cNvSpPr/>
      </dsp:nvSpPr>
      <dsp:spPr>
        <a:xfrm rot="244327">
          <a:off x="1305976" y="1627049"/>
          <a:ext cx="1105400" cy="534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BO" sz="1400" kern="1200"/>
        </a:p>
      </dsp:txBody>
      <dsp:txXfrm>
        <a:off x="1306178" y="1728172"/>
        <a:ext cx="945182" cy="320436"/>
      </dsp:txXfrm>
    </dsp:sp>
    <dsp:sp modelId="{7970CFDA-7EE1-4D01-AA52-F7D53291531D}">
      <dsp:nvSpPr>
        <dsp:cNvPr id="0" name=""/>
        <dsp:cNvSpPr/>
      </dsp:nvSpPr>
      <dsp:spPr>
        <a:xfrm>
          <a:off x="0" y="428316"/>
          <a:ext cx="2871292" cy="28712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SERVICIOS DE USES</a:t>
          </a:r>
          <a:endParaRPr lang="es-BO" sz="3600" kern="1200" dirty="0"/>
        </a:p>
      </dsp:txBody>
      <dsp:txXfrm>
        <a:off x="420491" y="848807"/>
        <a:ext cx="2030310" cy="2030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F55D0-67D6-448D-892E-734A60822DFA}">
      <dsp:nvSpPr>
        <dsp:cNvPr id="0" name=""/>
        <dsp:cNvSpPr/>
      </dsp:nvSpPr>
      <dsp:spPr>
        <a:xfrm>
          <a:off x="827944" y="0"/>
          <a:ext cx="9383370" cy="233135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B9F65F-B0E2-423E-9751-2EB5BACFD195}">
      <dsp:nvSpPr>
        <dsp:cNvPr id="0" name=""/>
        <dsp:cNvSpPr/>
      </dsp:nvSpPr>
      <dsp:spPr>
        <a:xfrm>
          <a:off x="336" y="699405"/>
          <a:ext cx="3494103" cy="932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MACROPROCESOS</a:t>
          </a:r>
          <a:endParaRPr lang="es-BO" sz="3300" kern="1200" dirty="0"/>
        </a:p>
      </dsp:txBody>
      <dsp:txXfrm>
        <a:off x="45859" y="744928"/>
        <a:ext cx="3403057" cy="841494"/>
      </dsp:txXfrm>
    </dsp:sp>
    <dsp:sp modelId="{1C704DF0-8E6D-42E2-8E22-78F66A4EEE2C}">
      <dsp:nvSpPr>
        <dsp:cNvPr id="0" name=""/>
        <dsp:cNvSpPr/>
      </dsp:nvSpPr>
      <dsp:spPr>
        <a:xfrm>
          <a:off x="3772577" y="699405"/>
          <a:ext cx="3494103" cy="932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PROCESOS</a:t>
          </a:r>
          <a:endParaRPr lang="es-BO" sz="3300" kern="1200" dirty="0"/>
        </a:p>
      </dsp:txBody>
      <dsp:txXfrm>
        <a:off x="3818100" y="744928"/>
        <a:ext cx="3403057" cy="841494"/>
      </dsp:txXfrm>
    </dsp:sp>
    <dsp:sp modelId="{A0153ED7-96A6-4799-9EAD-71244B64D6D4}">
      <dsp:nvSpPr>
        <dsp:cNvPr id="0" name=""/>
        <dsp:cNvSpPr/>
      </dsp:nvSpPr>
      <dsp:spPr>
        <a:xfrm>
          <a:off x="7544818" y="699405"/>
          <a:ext cx="3494103" cy="932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SUBPROCESOS</a:t>
          </a:r>
          <a:endParaRPr lang="es-BO" sz="3300" kern="1200" dirty="0"/>
        </a:p>
      </dsp:txBody>
      <dsp:txXfrm>
        <a:off x="7590341" y="744928"/>
        <a:ext cx="3403057" cy="841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512E1-5FEF-47FF-9A97-5E3175196685}" type="datetimeFigureOut">
              <a:rPr lang="es-BO" smtClean="0"/>
              <a:t>27/3/2019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E4E43-82AA-47F7-A8E9-1039658500A2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72316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479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052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92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761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332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767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34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75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750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11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6C82D-3290-478F-A137-D2D3DDBE9A6D}" type="datetimeFigureOut">
              <a:rPr lang="es-ES" smtClean="0"/>
              <a:t>27/03/2019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78425-239B-4244-861B-82C3E69E5F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757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so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1600" y="186288"/>
            <a:ext cx="9360976" cy="1634668"/>
          </a:xfrm>
        </p:spPr>
        <p:txBody>
          <a:bodyPr>
            <a:noAutofit/>
          </a:bodyPr>
          <a:lstStyle/>
          <a:p>
            <a:r>
              <a:rPr lang="es-ES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SMIP – DM - USES</a:t>
            </a:r>
            <a:endParaRPr lang="es-ES" sz="9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344290"/>
            <a:ext cx="9665776" cy="2105937"/>
          </a:xfrm>
        </p:spPr>
        <p:txBody>
          <a:bodyPr>
            <a:noAutofit/>
          </a:bodyPr>
          <a:lstStyle/>
          <a:p>
            <a:r>
              <a:rPr lang="es-ES" sz="4000" u="sng" dirty="0" smtClean="0"/>
              <a:t>IMPLEMENTACION Y CERTIFICACION  DEL   SISTEMA DE GESTIÓN DE CALIDAD ISO 9001:2015 EN EL ALUMBRADO PUBLICO DE LA PAZ</a:t>
            </a:r>
            <a:endParaRPr lang="es-ES" sz="4000" u="sng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497" y="1746814"/>
            <a:ext cx="5199981" cy="291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8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0362" y="179347"/>
            <a:ext cx="9930679" cy="81274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ES" sz="6600" b="1" u="sng" dirty="0"/>
              <a:t>OBJETIVOS DE CALIDAD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589289" y="1217076"/>
            <a:ext cx="162952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INCREMENTAR LA EJECUCIÓN PRESUPUESTARIA IGUAL O MAYOR AL 95% ANUAL PRIORIZANDO LA ATENCIÓN DE LOS SERVICIOS EN LAS GESTIONES 2016 2017 ,2018,2019 Y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83330" y="4854778"/>
            <a:ext cx="1629528" cy="630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GARANTIZAR LA CONTINUIDAD DE OPERACIÓN DEL 100% DE LA SEÑALIZACIÓN SEMAFÓRICA DEL MUNICIPIO DE LA PAZ HASTA 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873349" y="1353235"/>
            <a:ext cx="1629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INCREMENTAR LA PROPORCIÓN DE COMPRAS  POR ANPE Y/O LICITACIÓN PÚBLICA EN 1% CON RELACIÓN A LA GESTIÓN 2015 HASTA LA GESTIÓN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802037" y="4799474"/>
            <a:ext cx="1633549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/>
              <a:t>RENOVAR EN UN 28% DE LA INFRAESTRUCTURA DE </a:t>
            </a:r>
            <a:r>
              <a:rPr lang="es-BO" dirty="0" smtClean="0"/>
              <a:t>SEMAFORIZACIÓN </a:t>
            </a:r>
            <a:r>
              <a:rPr lang="es-BO" dirty="0"/>
              <a:t>EXISTENTE CON </a:t>
            </a:r>
            <a:r>
              <a:rPr lang="es-BO" dirty="0" smtClean="0"/>
              <a:t>RELACIÓN </a:t>
            </a:r>
            <a:r>
              <a:rPr lang="es-BO" dirty="0"/>
              <a:t>A LA </a:t>
            </a:r>
            <a:r>
              <a:rPr lang="es-BO" dirty="0" smtClean="0"/>
              <a:t>GESTIÓN </a:t>
            </a:r>
            <a:r>
              <a:rPr lang="es-BO" dirty="0"/>
              <a:t>2016, HASTA LA </a:t>
            </a:r>
            <a:r>
              <a:rPr lang="es-BO" dirty="0" smtClean="0"/>
              <a:t>GESTIÓN </a:t>
            </a:r>
            <a:r>
              <a:rPr lang="es-BO" dirty="0"/>
              <a:t>2020 (PROYECTO </a:t>
            </a:r>
            <a:r>
              <a:rPr lang="es-BO" dirty="0" smtClean="0"/>
              <a:t>MODERNIZACIÓN </a:t>
            </a:r>
            <a:r>
              <a:rPr lang="es-BO" dirty="0"/>
              <a:t>SISTEMA SEMAFORICO)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9350149" y="3551994"/>
            <a:ext cx="1629528" cy="8463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GARANTIZAR LA </a:t>
            </a:r>
            <a:r>
              <a:rPr lang="es-BO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ATENCIÓN </a:t>
            </a:r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DE MAYOR O IGUAL DE CASOS DE 95% DE LOS CASOS DE MANTENIMIENTO CORRECTIVO Y/O URGENCIAS DE ALUMBRADO PÚBLICO HASTA LA GESTIÓN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172509" y="1685214"/>
            <a:ext cx="1629528" cy="6309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REDUCIR EL TIEMPO PROMEDIO DE ATENCIÓN DE FALLAS  A  UN 56 %     DEL SISTEMA SEMAFORICO  DE LA </a:t>
            </a:r>
            <a:r>
              <a:rPr lang="es-BO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</a:t>
            </a:r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2016 HASTA 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298570" y="2203174"/>
            <a:ext cx="1629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REDUCIR LA BRECHA DE LA </a:t>
            </a:r>
            <a:r>
              <a:rPr lang="es-BO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</a:t>
            </a:r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COMPLEMENTARIA A IGUAL O MENOR DEL 20% DEL TALENTO HUMANO DE LA USES HASTA DICIEMBRE DEL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9212914" y="2888017"/>
            <a:ext cx="1629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INCREMENTAR LA EFICACIA DE LAS OPERACIONES PLANIFICADAS EN 2% PROGRESIVAMENTE DESDE LA GESTIONES 2016 AL 2020 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917476" y="2103739"/>
            <a:ext cx="1629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DIFUNDIR LOS SERVICIO QUE BRINDA LA LINEA GRATUITA 800 16 1010, A </a:t>
            </a:r>
            <a:r>
              <a:rPr lang="es-BO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TRAVÉS </a:t>
            </a:r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BO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REALIZACIÓN </a:t>
            </a:r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DE IGUAL O MAYOR A UNA CAMPAÑA ANUAL, HASTA 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635195" y="4723727"/>
            <a:ext cx="162952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FOMENTAR EL USO DE NUEVAS TECNOLOGÍAS EFICIENTES PARA EL ALUMBRADO PÚBLICO A TRAVÉS DE UNA ELABORACIÓN Y/O ACTUALIZACIÓN ANUAL  DE ESPECIFICACIONES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783330" y="5670685"/>
            <a:ext cx="1629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IMPLEMENTAR, CERTIFICAR Y PROMOVER  UN SISTEMA DE GESTIÓN DE CALIDAD AL 100% EN LA UNIDAD DE SERVICIOS ELECTRICOS HASTA DICIEMBRE DE LA GESTIÓN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942184" y="5650667"/>
            <a:ext cx="1629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AMPLIAR  EN UN 5,7% LA COBERTURA DEL SERVICIO DE ALUMBRADO PÚBLICO EN EL MUNICIPIO DE LA CIUDAD DE LA PAZ  HASTA 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749895" y="5670685"/>
            <a:ext cx="1629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MEJORAR EN 0,8% LOS PUNTOS DE ILUMINACIÓN DE  ALUMBRADO PÚBLICO EN EL MUNICIPIO DE LA PAZ, DESDE LA GESTIÓN 2016 HASTA EL 2020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562184" y="3899636"/>
            <a:ext cx="1629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BO" sz="700" dirty="0">
                <a:latin typeface="Arial" panose="020B0604020202020204" pitchFamily="34" charset="0"/>
                <a:cs typeface="Arial" panose="020B0604020202020204" pitchFamily="34" charset="0"/>
              </a:rPr>
              <a:t>COADYUVAR CON LA SEGURIDAD EN VÍA PUBLICA, MEDIANTE EL SOSTENIMIENTO DEL (96,8%) DE PUNTOS DE ILUMINACIÓN DE ALUMBRADO PUBLICO HASTA EL 2021</a:t>
            </a: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0-Point Star 2"/>
          <p:cNvSpPr/>
          <p:nvPr/>
        </p:nvSpPr>
        <p:spPr>
          <a:xfrm>
            <a:off x="4949220" y="1426923"/>
            <a:ext cx="1790575" cy="1825855"/>
          </a:xfrm>
          <a:custGeom>
            <a:avLst/>
            <a:gdLst/>
            <a:ahLst/>
            <a:cxnLst/>
            <a:rect l="l" t="t" r="r" b="b"/>
            <a:pathLst>
              <a:path w="2240712" h="2284862">
                <a:moveTo>
                  <a:pt x="1120356" y="502351"/>
                </a:moveTo>
                <a:cubicBezTo>
                  <a:pt x="766850" y="502351"/>
                  <a:pt x="480276" y="788925"/>
                  <a:pt x="480276" y="1142431"/>
                </a:cubicBezTo>
                <a:cubicBezTo>
                  <a:pt x="480276" y="1495937"/>
                  <a:pt x="766850" y="1782511"/>
                  <a:pt x="1120356" y="1782511"/>
                </a:cubicBezTo>
                <a:cubicBezTo>
                  <a:pt x="1473862" y="1782511"/>
                  <a:pt x="1760436" y="1495937"/>
                  <a:pt x="1760436" y="1142431"/>
                </a:cubicBezTo>
                <a:cubicBezTo>
                  <a:pt x="1760436" y="788925"/>
                  <a:pt x="1473862" y="502351"/>
                  <a:pt x="1120356" y="502351"/>
                </a:cubicBezTo>
                <a:close/>
                <a:moveTo>
                  <a:pt x="1120356" y="0"/>
                </a:moveTo>
                <a:lnTo>
                  <a:pt x="1235916" y="5835"/>
                </a:lnTo>
                <a:lnTo>
                  <a:pt x="1272936" y="262306"/>
                </a:lnTo>
                <a:cubicBezTo>
                  <a:pt x="1366250" y="277385"/>
                  <a:pt x="1454469" y="307832"/>
                  <a:pt x="1535137" y="350778"/>
                </a:cubicBezTo>
                <a:lnTo>
                  <a:pt x="1717618" y="169909"/>
                </a:lnTo>
                <a:cubicBezTo>
                  <a:pt x="1784880" y="209765"/>
                  <a:pt x="1846933" y="257376"/>
                  <a:pt x="1902771" y="311520"/>
                </a:cubicBezTo>
                <a:lnTo>
                  <a:pt x="1776181" y="536209"/>
                </a:lnTo>
                <a:cubicBezTo>
                  <a:pt x="1832789" y="595961"/>
                  <a:pt x="1880432" y="664114"/>
                  <a:pt x="1917285" y="738603"/>
                </a:cubicBezTo>
                <a:lnTo>
                  <a:pt x="2171750" y="695132"/>
                </a:lnTo>
                <a:cubicBezTo>
                  <a:pt x="2202288" y="766468"/>
                  <a:pt x="2225640" y="841587"/>
                  <a:pt x="2240712" y="919627"/>
                </a:cubicBezTo>
                <a:lnTo>
                  <a:pt x="2006230" y="1027513"/>
                </a:lnTo>
                <a:cubicBezTo>
                  <a:pt x="2011939" y="1065062"/>
                  <a:pt x="2014433" y="1103455"/>
                  <a:pt x="2014433" y="1142431"/>
                </a:cubicBezTo>
                <a:cubicBezTo>
                  <a:pt x="2014433" y="1181407"/>
                  <a:pt x="2011939" y="1219801"/>
                  <a:pt x="2006230" y="1257349"/>
                </a:cubicBezTo>
                <a:lnTo>
                  <a:pt x="2240712" y="1365235"/>
                </a:lnTo>
                <a:cubicBezTo>
                  <a:pt x="2225640" y="1443275"/>
                  <a:pt x="2202288" y="1518394"/>
                  <a:pt x="2171750" y="1589731"/>
                </a:cubicBezTo>
                <a:lnTo>
                  <a:pt x="1917285" y="1546259"/>
                </a:lnTo>
                <a:cubicBezTo>
                  <a:pt x="1880432" y="1620748"/>
                  <a:pt x="1832789" y="1688902"/>
                  <a:pt x="1776181" y="1748654"/>
                </a:cubicBezTo>
                <a:lnTo>
                  <a:pt x="1902771" y="1973343"/>
                </a:lnTo>
                <a:cubicBezTo>
                  <a:pt x="1846933" y="2027487"/>
                  <a:pt x="1784879" y="2075098"/>
                  <a:pt x="1717617" y="2114954"/>
                </a:cubicBezTo>
                <a:lnTo>
                  <a:pt x="1535137" y="1934085"/>
                </a:lnTo>
                <a:cubicBezTo>
                  <a:pt x="1454469" y="1977030"/>
                  <a:pt x="1366250" y="2007478"/>
                  <a:pt x="1272936" y="2022557"/>
                </a:cubicBezTo>
                <a:lnTo>
                  <a:pt x="1235916" y="2279027"/>
                </a:lnTo>
                <a:cubicBezTo>
                  <a:pt x="1197918" y="2282907"/>
                  <a:pt x="1159366" y="2284862"/>
                  <a:pt x="1120356" y="2284862"/>
                </a:cubicBezTo>
                <a:lnTo>
                  <a:pt x="1004797" y="2279027"/>
                </a:lnTo>
                <a:lnTo>
                  <a:pt x="967776" y="2022557"/>
                </a:lnTo>
                <a:cubicBezTo>
                  <a:pt x="874463" y="2007478"/>
                  <a:pt x="786243" y="1977030"/>
                  <a:pt x="705576" y="1934085"/>
                </a:cubicBezTo>
                <a:lnTo>
                  <a:pt x="523095" y="2114954"/>
                </a:lnTo>
                <a:cubicBezTo>
                  <a:pt x="455833" y="2075098"/>
                  <a:pt x="393780" y="2027487"/>
                  <a:pt x="337942" y="1973343"/>
                </a:cubicBezTo>
                <a:lnTo>
                  <a:pt x="464531" y="1748654"/>
                </a:lnTo>
                <a:cubicBezTo>
                  <a:pt x="407924" y="1688902"/>
                  <a:pt x="360280" y="1620748"/>
                  <a:pt x="323426" y="1546259"/>
                </a:cubicBezTo>
                <a:lnTo>
                  <a:pt x="68962" y="1589731"/>
                </a:lnTo>
                <a:cubicBezTo>
                  <a:pt x="38425" y="1518394"/>
                  <a:pt x="15072" y="1443275"/>
                  <a:pt x="0" y="1365235"/>
                </a:cubicBezTo>
                <a:lnTo>
                  <a:pt x="234482" y="1257349"/>
                </a:lnTo>
                <a:cubicBezTo>
                  <a:pt x="228773" y="1219801"/>
                  <a:pt x="226279" y="1181407"/>
                  <a:pt x="226279" y="1142431"/>
                </a:cubicBezTo>
                <a:cubicBezTo>
                  <a:pt x="226279" y="1103455"/>
                  <a:pt x="228773" y="1065062"/>
                  <a:pt x="234482" y="1027513"/>
                </a:cubicBezTo>
                <a:lnTo>
                  <a:pt x="0" y="919627"/>
                </a:lnTo>
                <a:cubicBezTo>
                  <a:pt x="15072" y="841587"/>
                  <a:pt x="38425" y="766468"/>
                  <a:pt x="68962" y="695132"/>
                </a:cubicBezTo>
                <a:lnTo>
                  <a:pt x="323426" y="738603"/>
                </a:lnTo>
                <a:cubicBezTo>
                  <a:pt x="360280" y="664114"/>
                  <a:pt x="407924" y="595961"/>
                  <a:pt x="464531" y="536209"/>
                </a:cubicBezTo>
                <a:lnTo>
                  <a:pt x="337941" y="311520"/>
                </a:lnTo>
                <a:cubicBezTo>
                  <a:pt x="393779" y="257376"/>
                  <a:pt x="455833" y="209765"/>
                  <a:pt x="523094" y="169908"/>
                </a:cubicBezTo>
                <a:lnTo>
                  <a:pt x="705576" y="350778"/>
                </a:lnTo>
                <a:cubicBezTo>
                  <a:pt x="786243" y="307832"/>
                  <a:pt x="874463" y="277385"/>
                  <a:pt x="967776" y="262306"/>
                </a:cubicBezTo>
                <a:lnTo>
                  <a:pt x="1004797" y="5835"/>
                </a:lnTo>
                <a:cubicBezTo>
                  <a:pt x="1042794" y="1955"/>
                  <a:pt x="1081347" y="0"/>
                  <a:pt x="1120356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PRESUESTO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7075935" y="2452763"/>
            <a:ext cx="2001195" cy="1915726"/>
          </a:xfrm>
          <a:custGeom>
            <a:avLst/>
            <a:gdLst>
              <a:gd name="T0" fmla="*/ 242 w 553"/>
              <a:gd name="T1" fmla="*/ 35 h 552"/>
              <a:gd name="T2" fmla="*/ 310 w 553"/>
              <a:gd name="T3" fmla="*/ 35 h 552"/>
              <a:gd name="T4" fmla="*/ 326 w 553"/>
              <a:gd name="T5" fmla="*/ 0 h 552"/>
              <a:gd name="T6" fmla="*/ 399 w 553"/>
              <a:gd name="T7" fmla="*/ 24 h 552"/>
              <a:gd name="T8" fmla="*/ 390 w 553"/>
              <a:gd name="T9" fmla="*/ 59 h 552"/>
              <a:gd name="T10" fmla="*/ 447 w 553"/>
              <a:gd name="T11" fmla="*/ 101 h 552"/>
              <a:gd name="T12" fmla="*/ 479 w 553"/>
              <a:gd name="T13" fmla="*/ 81 h 552"/>
              <a:gd name="T14" fmla="*/ 524 w 553"/>
              <a:gd name="T15" fmla="*/ 145 h 552"/>
              <a:gd name="T16" fmla="*/ 496 w 553"/>
              <a:gd name="T17" fmla="*/ 168 h 552"/>
              <a:gd name="T18" fmla="*/ 517 w 553"/>
              <a:gd name="T19" fmla="*/ 233 h 552"/>
              <a:gd name="T20" fmla="*/ 553 w 553"/>
              <a:gd name="T21" fmla="*/ 237 h 552"/>
              <a:gd name="T22" fmla="*/ 553 w 553"/>
              <a:gd name="T23" fmla="*/ 316 h 552"/>
              <a:gd name="T24" fmla="*/ 520 w 553"/>
              <a:gd name="T25" fmla="*/ 317 h 552"/>
              <a:gd name="T26" fmla="*/ 497 w 553"/>
              <a:gd name="T27" fmla="*/ 383 h 552"/>
              <a:gd name="T28" fmla="*/ 524 w 553"/>
              <a:gd name="T29" fmla="*/ 407 h 552"/>
              <a:gd name="T30" fmla="*/ 477 w 553"/>
              <a:gd name="T31" fmla="*/ 470 h 552"/>
              <a:gd name="T32" fmla="*/ 449 w 553"/>
              <a:gd name="T33" fmla="*/ 452 h 552"/>
              <a:gd name="T34" fmla="*/ 390 w 553"/>
              <a:gd name="T35" fmla="*/ 493 h 552"/>
              <a:gd name="T36" fmla="*/ 399 w 553"/>
              <a:gd name="T37" fmla="*/ 529 h 552"/>
              <a:gd name="T38" fmla="*/ 324 w 553"/>
              <a:gd name="T39" fmla="*/ 552 h 552"/>
              <a:gd name="T40" fmla="*/ 313 w 553"/>
              <a:gd name="T41" fmla="*/ 520 h 552"/>
              <a:gd name="T42" fmla="*/ 242 w 553"/>
              <a:gd name="T43" fmla="*/ 520 h 552"/>
              <a:gd name="T44" fmla="*/ 229 w 553"/>
              <a:gd name="T45" fmla="*/ 552 h 552"/>
              <a:gd name="T46" fmla="*/ 154 w 553"/>
              <a:gd name="T47" fmla="*/ 529 h 552"/>
              <a:gd name="T48" fmla="*/ 163 w 553"/>
              <a:gd name="T49" fmla="*/ 494 h 552"/>
              <a:gd name="T50" fmla="*/ 107 w 553"/>
              <a:gd name="T51" fmla="*/ 452 h 552"/>
              <a:gd name="T52" fmla="*/ 77 w 553"/>
              <a:gd name="T53" fmla="*/ 470 h 552"/>
              <a:gd name="T54" fmla="*/ 29 w 553"/>
              <a:gd name="T55" fmla="*/ 409 h 552"/>
              <a:gd name="T56" fmla="*/ 58 w 553"/>
              <a:gd name="T57" fmla="*/ 385 h 552"/>
              <a:gd name="T58" fmla="*/ 35 w 553"/>
              <a:gd name="T59" fmla="*/ 317 h 552"/>
              <a:gd name="T60" fmla="*/ 0 w 553"/>
              <a:gd name="T61" fmla="*/ 316 h 552"/>
              <a:gd name="T62" fmla="*/ 0 w 553"/>
              <a:gd name="T63" fmla="*/ 237 h 552"/>
              <a:gd name="T64" fmla="*/ 35 w 553"/>
              <a:gd name="T65" fmla="*/ 234 h 552"/>
              <a:gd name="T66" fmla="*/ 58 w 553"/>
              <a:gd name="T67" fmla="*/ 170 h 552"/>
              <a:gd name="T68" fmla="*/ 29 w 553"/>
              <a:gd name="T69" fmla="*/ 146 h 552"/>
              <a:gd name="T70" fmla="*/ 74 w 553"/>
              <a:gd name="T71" fmla="*/ 81 h 552"/>
              <a:gd name="T72" fmla="*/ 105 w 553"/>
              <a:gd name="T73" fmla="*/ 101 h 552"/>
              <a:gd name="T74" fmla="*/ 163 w 553"/>
              <a:gd name="T75" fmla="*/ 60 h 552"/>
              <a:gd name="T76" fmla="*/ 154 w 553"/>
              <a:gd name="T77" fmla="*/ 24 h 552"/>
              <a:gd name="T78" fmla="*/ 226 w 553"/>
              <a:gd name="T79" fmla="*/ 0 h 552"/>
              <a:gd name="T80" fmla="*/ 242 w 553"/>
              <a:gd name="T81" fmla="*/ 35 h 552"/>
              <a:gd name="T82" fmla="*/ 167 w 553"/>
              <a:gd name="T83" fmla="*/ 98 h 552"/>
              <a:gd name="T84" fmla="*/ 81 w 553"/>
              <a:gd name="T85" fmla="*/ 351 h 552"/>
              <a:gd name="T86" fmla="*/ 204 w 553"/>
              <a:gd name="T87" fmla="*/ 473 h 552"/>
              <a:gd name="T88" fmla="*/ 397 w 553"/>
              <a:gd name="T89" fmla="*/ 448 h 552"/>
              <a:gd name="T90" fmla="*/ 486 w 553"/>
              <a:gd name="T91" fmla="*/ 292 h 552"/>
              <a:gd name="T92" fmla="*/ 426 w 553"/>
              <a:gd name="T93" fmla="*/ 129 h 552"/>
              <a:gd name="T94" fmla="*/ 261 w 553"/>
              <a:gd name="T95" fmla="*/ 69 h 552"/>
              <a:gd name="T96" fmla="*/ 167 w 553"/>
              <a:gd name="T97" fmla="*/ 98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3" h="552">
                <a:moveTo>
                  <a:pt x="242" y="35"/>
                </a:moveTo>
                <a:cubicBezTo>
                  <a:pt x="261" y="31"/>
                  <a:pt x="291" y="31"/>
                  <a:pt x="310" y="35"/>
                </a:cubicBezTo>
                <a:cubicBezTo>
                  <a:pt x="318" y="25"/>
                  <a:pt x="320" y="11"/>
                  <a:pt x="326" y="0"/>
                </a:cubicBezTo>
                <a:cubicBezTo>
                  <a:pt x="349" y="8"/>
                  <a:pt x="374" y="16"/>
                  <a:pt x="399" y="24"/>
                </a:cubicBezTo>
                <a:cubicBezTo>
                  <a:pt x="397" y="36"/>
                  <a:pt x="393" y="47"/>
                  <a:pt x="390" y="59"/>
                </a:cubicBezTo>
                <a:cubicBezTo>
                  <a:pt x="410" y="72"/>
                  <a:pt x="430" y="84"/>
                  <a:pt x="447" y="101"/>
                </a:cubicBezTo>
                <a:cubicBezTo>
                  <a:pt x="458" y="95"/>
                  <a:pt x="467" y="87"/>
                  <a:pt x="479" y="81"/>
                </a:cubicBezTo>
                <a:cubicBezTo>
                  <a:pt x="493" y="103"/>
                  <a:pt x="509" y="123"/>
                  <a:pt x="524" y="145"/>
                </a:cubicBezTo>
                <a:cubicBezTo>
                  <a:pt x="515" y="153"/>
                  <a:pt x="505" y="160"/>
                  <a:pt x="496" y="168"/>
                </a:cubicBezTo>
                <a:cubicBezTo>
                  <a:pt x="505" y="187"/>
                  <a:pt x="513" y="208"/>
                  <a:pt x="517" y="233"/>
                </a:cubicBezTo>
                <a:cubicBezTo>
                  <a:pt x="526" y="238"/>
                  <a:pt x="543" y="234"/>
                  <a:pt x="553" y="237"/>
                </a:cubicBezTo>
                <a:cubicBezTo>
                  <a:pt x="553" y="263"/>
                  <a:pt x="553" y="290"/>
                  <a:pt x="553" y="316"/>
                </a:cubicBezTo>
                <a:cubicBezTo>
                  <a:pt x="542" y="316"/>
                  <a:pt x="532" y="318"/>
                  <a:pt x="520" y="317"/>
                </a:cubicBezTo>
                <a:cubicBezTo>
                  <a:pt x="512" y="339"/>
                  <a:pt x="507" y="364"/>
                  <a:pt x="497" y="383"/>
                </a:cubicBezTo>
                <a:cubicBezTo>
                  <a:pt x="504" y="394"/>
                  <a:pt x="515" y="399"/>
                  <a:pt x="524" y="407"/>
                </a:cubicBezTo>
                <a:cubicBezTo>
                  <a:pt x="509" y="429"/>
                  <a:pt x="494" y="451"/>
                  <a:pt x="477" y="470"/>
                </a:cubicBezTo>
                <a:cubicBezTo>
                  <a:pt x="467" y="465"/>
                  <a:pt x="458" y="459"/>
                  <a:pt x="449" y="452"/>
                </a:cubicBezTo>
                <a:cubicBezTo>
                  <a:pt x="430" y="466"/>
                  <a:pt x="413" y="483"/>
                  <a:pt x="390" y="493"/>
                </a:cubicBezTo>
                <a:cubicBezTo>
                  <a:pt x="393" y="506"/>
                  <a:pt x="397" y="516"/>
                  <a:pt x="399" y="529"/>
                </a:cubicBezTo>
                <a:cubicBezTo>
                  <a:pt x="373" y="536"/>
                  <a:pt x="351" y="546"/>
                  <a:pt x="324" y="552"/>
                </a:cubicBezTo>
                <a:cubicBezTo>
                  <a:pt x="322" y="540"/>
                  <a:pt x="316" y="531"/>
                  <a:pt x="313" y="520"/>
                </a:cubicBezTo>
                <a:cubicBezTo>
                  <a:pt x="291" y="521"/>
                  <a:pt x="264" y="522"/>
                  <a:pt x="242" y="520"/>
                </a:cubicBezTo>
                <a:cubicBezTo>
                  <a:pt x="236" y="529"/>
                  <a:pt x="232" y="540"/>
                  <a:pt x="229" y="552"/>
                </a:cubicBezTo>
                <a:cubicBezTo>
                  <a:pt x="202" y="546"/>
                  <a:pt x="180" y="536"/>
                  <a:pt x="154" y="529"/>
                </a:cubicBezTo>
                <a:cubicBezTo>
                  <a:pt x="157" y="517"/>
                  <a:pt x="160" y="506"/>
                  <a:pt x="163" y="494"/>
                </a:cubicBezTo>
                <a:cubicBezTo>
                  <a:pt x="143" y="481"/>
                  <a:pt x="123" y="469"/>
                  <a:pt x="107" y="452"/>
                </a:cubicBezTo>
                <a:cubicBezTo>
                  <a:pt x="96" y="457"/>
                  <a:pt x="87" y="464"/>
                  <a:pt x="77" y="470"/>
                </a:cubicBezTo>
                <a:cubicBezTo>
                  <a:pt x="58" y="453"/>
                  <a:pt x="46" y="429"/>
                  <a:pt x="29" y="409"/>
                </a:cubicBezTo>
                <a:cubicBezTo>
                  <a:pt x="38" y="400"/>
                  <a:pt x="48" y="392"/>
                  <a:pt x="58" y="385"/>
                </a:cubicBezTo>
                <a:cubicBezTo>
                  <a:pt x="47" y="365"/>
                  <a:pt x="41" y="341"/>
                  <a:pt x="35" y="317"/>
                </a:cubicBezTo>
                <a:cubicBezTo>
                  <a:pt x="22" y="318"/>
                  <a:pt x="12" y="316"/>
                  <a:pt x="0" y="316"/>
                </a:cubicBezTo>
                <a:cubicBezTo>
                  <a:pt x="0" y="290"/>
                  <a:pt x="0" y="263"/>
                  <a:pt x="0" y="237"/>
                </a:cubicBezTo>
                <a:cubicBezTo>
                  <a:pt x="10" y="235"/>
                  <a:pt x="25" y="237"/>
                  <a:pt x="35" y="234"/>
                </a:cubicBezTo>
                <a:cubicBezTo>
                  <a:pt x="42" y="212"/>
                  <a:pt x="47" y="188"/>
                  <a:pt x="58" y="170"/>
                </a:cubicBezTo>
                <a:cubicBezTo>
                  <a:pt x="50" y="160"/>
                  <a:pt x="39" y="153"/>
                  <a:pt x="29" y="146"/>
                </a:cubicBezTo>
                <a:cubicBezTo>
                  <a:pt x="43" y="123"/>
                  <a:pt x="61" y="104"/>
                  <a:pt x="74" y="81"/>
                </a:cubicBezTo>
                <a:cubicBezTo>
                  <a:pt x="85" y="87"/>
                  <a:pt x="95" y="94"/>
                  <a:pt x="105" y="101"/>
                </a:cubicBezTo>
                <a:cubicBezTo>
                  <a:pt x="124" y="87"/>
                  <a:pt x="141" y="71"/>
                  <a:pt x="163" y="60"/>
                </a:cubicBezTo>
                <a:cubicBezTo>
                  <a:pt x="161" y="47"/>
                  <a:pt x="157" y="37"/>
                  <a:pt x="154" y="24"/>
                </a:cubicBezTo>
                <a:cubicBezTo>
                  <a:pt x="178" y="16"/>
                  <a:pt x="204" y="9"/>
                  <a:pt x="226" y="0"/>
                </a:cubicBezTo>
                <a:cubicBezTo>
                  <a:pt x="234" y="9"/>
                  <a:pt x="236" y="24"/>
                  <a:pt x="242" y="35"/>
                </a:cubicBezTo>
                <a:close/>
                <a:moveTo>
                  <a:pt x="167" y="98"/>
                </a:moveTo>
                <a:cubicBezTo>
                  <a:pt x="97" y="141"/>
                  <a:pt x="40" y="241"/>
                  <a:pt x="81" y="351"/>
                </a:cubicBezTo>
                <a:cubicBezTo>
                  <a:pt x="103" y="407"/>
                  <a:pt x="147" y="452"/>
                  <a:pt x="204" y="473"/>
                </a:cubicBezTo>
                <a:cubicBezTo>
                  <a:pt x="270" y="498"/>
                  <a:pt x="345" y="485"/>
                  <a:pt x="397" y="448"/>
                </a:cubicBezTo>
                <a:cubicBezTo>
                  <a:pt x="444" y="415"/>
                  <a:pt x="481" y="363"/>
                  <a:pt x="486" y="292"/>
                </a:cubicBezTo>
                <a:cubicBezTo>
                  <a:pt x="491" y="221"/>
                  <a:pt x="459" y="163"/>
                  <a:pt x="426" y="129"/>
                </a:cubicBezTo>
                <a:cubicBezTo>
                  <a:pt x="389" y="93"/>
                  <a:pt x="330" y="63"/>
                  <a:pt x="261" y="69"/>
                </a:cubicBezTo>
                <a:cubicBezTo>
                  <a:pt x="224" y="72"/>
                  <a:pt x="192" y="83"/>
                  <a:pt x="167" y="98"/>
                </a:cubicBezTo>
                <a:close/>
              </a:path>
            </a:pathLst>
          </a:custGeom>
          <a:solidFill>
            <a:srgbClr val="F63C3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1600" b="1" dirty="0" smtClean="0"/>
              <a:t>PARTES </a:t>
            </a:r>
          </a:p>
          <a:p>
            <a:pPr algn="ctr"/>
            <a:r>
              <a:rPr lang="en-US" sz="1600" b="1" dirty="0" smtClean="0"/>
              <a:t>INTERESADAS</a:t>
            </a:r>
            <a:endParaRPr lang="en-US" sz="1600" b="1" dirty="0"/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4404053" y="3302107"/>
            <a:ext cx="2259336" cy="2204552"/>
          </a:xfrm>
          <a:custGeom>
            <a:avLst/>
            <a:gdLst>
              <a:gd name="T0" fmla="*/ 242 w 553"/>
              <a:gd name="T1" fmla="*/ 35 h 552"/>
              <a:gd name="T2" fmla="*/ 310 w 553"/>
              <a:gd name="T3" fmla="*/ 35 h 552"/>
              <a:gd name="T4" fmla="*/ 326 w 553"/>
              <a:gd name="T5" fmla="*/ 0 h 552"/>
              <a:gd name="T6" fmla="*/ 399 w 553"/>
              <a:gd name="T7" fmla="*/ 24 h 552"/>
              <a:gd name="T8" fmla="*/ 390 w 553"/>
              <a:gd name="T9" fmla="*/ 59 h 552"/>
              <a:gd name="T10" fmla="*/ 447 w 553"/>
              <a:gd name="T11" fmla="*/ 101 h 552"/>
              <a:gd name="T12" fmla="*/ 479 w 553"/>
              <a:gd name="T13" fmla="*/ 81 h 552"/>
              <a:gd name="T14" fmla="*/ 524 w 553"/>
              <a:gd name="T15" fmla="*/ 145 h 552"/>
              <a:gd name="T16" fmla="*/ 496 w 553"/>
              <a:gd name="T17" fmla="*/ 168 h 552"/>
              <a:gd name="T18" fmla="*/ 517 w 553"/>
              <a:gd name="T19" fmla="*/ 233 h 552"/>
              <a:gd name="T20" fmla="*/ 553 w 553"/>
              <a:gd name="T21" fmla="*/ 237 h 552"/>
              <a:gd name="T22" fmla="*/ 553 w 553"/>
              <a:gd name="T23" fmla="*/ 316 h 552"/>
              <a:gd name="T24" fmla="*/ 520 w 553"/>
              <a:gd name="T25" fmla="*/ 317 h 552"/>
              <a:gd name="T26" fmla="*/ 497 w 553"/>
              <a:gd name="T27" fmla="*/ 383 h 552"/>
              <a:gd name="T28" fmla="*/ 524 w 553"/>
              <a:gd name="T29" fmla="*/ 407 h 552"/>
              <a:gd name="T30" fmla="*/ 477 w 553"/>
              <a:gd name="T31" fmla="*/ 470 h 552"/>
              <a:gd name="T32" fmla="*/ 449 w 553"/>
              <a:gd name="T33" fmla="*/ 452 h 552"/>
              <a:gd name="T34" fmla="*/ 390 w 553"/>
              <a:gd name="T35" fmla="*/ 493 h 552"/>
              <a:gd name="T36" fmla="*/ 399 w 553"/>
              <a:gd name="T37" fmla="*/ 529 h 552"/>
              <a:gd name="T38" fmla="*/ 324 w 553"/>
              <a:gd name="T39" fmla="*/ 552 h 552"/>
              <a:gd name="T40" fmla="*/ 313 w 553"/>
              <a:gd name="T41" fmla="*/ 520 h 552"/>
              <a:gd name="T42" fmla="*/ 242 w 553"/>
              <a:gd name="T43" fmla="*/ 520 h 552"/>
              <a:gd name="T44" fmla="*/ 229 w 553"/>
              <a:gd name="T45" fmla="*/ 552 h 552"/>
              <a:gd name="T46" fmla="*/ 154 w 553"/>
              <a:gd name="T47" fmla="*/ 529 h 552"/>
              <a:gd name="T48" fmla="*/ 163 w 553"/>
              <a:gd name="T49" fmla="*/ 494 h 552"/>
              <a:gd name="T50" fmla="*/ 107 w 553"/>
              <a:gd name="T51" fmla="*/ 452 h 552"/>
              <a:gd name="T52" fmla="*/ 77 w 553"/>
              <a:gd name="T53" fmla="*/ 470 h 552"/>
              <a:gd name="T54" fmla="*/ 29 w 553"/>
              <a:gd name="T55" fmla="*/ 409 h 552"/>
              <a:gd name="T56" fmla="*/ 58 w 553"/>
              <a:gd name="T57" fmla="*/ 385 h 552"/>
              <a:gd name="T58" fmla="*/ 35 w 553"/>
              <a:gd name="T59" fmla="*/ 317 h 552"/>
              <a:gd name="T60" fmla="*/ 0 w 553"/>
              <a:gd name="T61" fmla="*/ 316 h 552"/>
              <a:gd name="T62" fmla="*/ 0 w 553"/>
              <a:gd name="T63" fmla="*/ 237 h 552"/>
              <a:gd name="T64" fmla="*/ 35 w 553"/>
              <a:gd name="T65" fmla="*/ 234 h 552"/>
              <a:gd name="T66" fmla="*/ 58 w 553"/>
              <a:gd name="T67" fmla="*/ 170 h 552"/>
              <a:gd name="T68" fmla="*/ 29 w 553"/>
              <a:gd name="T69" fmla="*/ 146 h 552"/>
              <a:gd name="T70" fmla="*/ 74 w 553"/>
              <a:gd name="T71" fmla="*/ 81 h 552"/>
              <a:gd name="T72" fmla="*/ 105 w 553"/>
              <a:gd name="T73" fmla="*/ 101 h 552"/>
              <a:gd name="T74" fmla="*/ 163 w 553"/>
              <a:gd name="T75" fmla="*/ 60 h 552"/>
              <a:gd name="T76" fmla="*/ 154 w 553"/>
              <a:gd name="T77" fmla="*/ 24 h 552"/>
              <a:gd name="T78" fmla="*/ 226 w 553"/>
              <a:gd name="T79" fmla="*/ 0 h 552"/>
              <a:gd name="T80" fmla="*/ 242 w 553"/>
              <a:gd name="T81" fmla="*/ 35 h 552"/>
              <a:gd name="T82" fmla="*/ 167 w 553"/>
              <a:gd name="T83" fmla="*/ 98 h 552"/>
              <a:gd name="T84" fmla="*/ 81 w 553"/>
              <a:gd name="T85" fmla="*/ 351 h 552"/>
              <a:gd name="T86" fmla="*/ 204 w 553"/>
              <a:gd name="T87" fmla="*/ 473 h 552"/>
              <a:gd name="T88" fmla="*/ 397 w 553"/>
              <a:gd name="T89" fmla="*/ 448 h 552"/>
              <a:gd name="T90" fmla="*/ 486 w 553"/>
              <a:gd name="T91" fmla="*/ 292 h 552"/>
              <a:gd name="T92" fmla="*/ 426 w 553"/>
              <a:gd name="T93" fmla="*/ 129 h 552"/>
              <a:gd name="T94" fmla="*/ 261 w 553"/>
              <a:gd name="T95" fmla="*/ 69 h 552"/>
              <a:gd name="T96" fmla="*/ 167 w 553"/>
              <a:gd name="T97" fmla="*/ 98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3" h="552">
                <a:moveTo>
                  <a:pt x="242" y="35"/>
                </a:moveTo>
                <a:cubicBezTo>
                  <a:pt x="261" y="31"/>
                  <a:pt x="291" y="31"/>
                  <a:pt x="310" y="35"/>
                </a:cubicBezTo>
                <a:cubicBezTo>
                  <a:pt x="318" y="25"/>
                  <a:pt x="320" y="11"/>
                  <a:pt x="326" y="0"/>
                </a:cubicBezTo>
                <a:cubicBezTo>
                  <a:pt x="349" y="8"/>
                  <a:pt x="374" y="16"/>
                  <a:pt x="399" y="24"/>
                </a:cubicBezTo>
                <a:cubicBezTo>
                  <a:pt x="397" y="36"/>
                  <a:pt x="393" y="47"/>
                  <a:pt x="390" y="59"/>
                </a:cubicBezTo>
                <a:cubicBezTo>
                  <a:pt x="410" y="72"/>
                  <a:pt x="430" y="84"/>
                  <a:pt x="447" y="101"/>
                </a:cubicBezTo>
                <a:cubicBezTo>
                  <a:pt x="458" y="95"/>
                  <a:pt x="467" y="87"/>
                  <a:pt x="479" y="81"/>
                </a:cubicBezTo>
                <a:cubicBezTo>
                  <a:pt x="493" y="103"/>
                  <a:pt x="509" y="123"/>
                  <a:pt x="524" y="145"/>
                </a:cubicBezTo>
                <a:cubicBezTo>
                  <a:pt x="515" y="153"/>
                  <a:pt x="505" y="160"/>
                  <a:pt x="496" y="168"/>
                </a:cubicBezTo>
                <a:cubicBezTo>
                  <a:pt x="505" y="187"/>
                  <a:pt x="513" y="208"/>
                  <a:pt x="517" y="233"/>
                </a:cubicBezTo>
                <a:cubicBezTo>
                  <a:pt x="526" y="238"/>
                  <a:pt x="543" y="234"/>
                  <a:pt x="553" y="237"/>
                </a:cubicBezTo>
                <a:cubicBezTo>
                  <a:pt x="553" y="263"/>
                  <a:pt x="553" y="290"/>
                  <a:pt x="553" y="316"/>
                </a:cubicBezTo>
                <a:cubicBezTo>
                  <a:pt x="542" y="316"/>
                  <a:pt x="532" y="318"/>
                  <a:pt x="520" y="317"/>
                </a:cubicBezTo>
                <a:cubicBezTo>
                  <a:pt x="512" y="339"/>
                  <a:pt x="507" y="364"/>
                  <a:pt x="497" y="383"/>
                </a:cubicBezTo>
                <a:cubicBezTo>
                  <a:pt x="504" y="394"/>
                  <a:pt x="515" y="399"/>
                  <a:pt x="524" y="407"/>
                </a:cubicBezTo>
                <a:cubicBezTo>
                  <a:pt x="509" y="429"/>
                  <a:pt x="494" y="451"/>
                  <a:pt x="477" y="470"/>
                </a:cubicBezTo>
                <a:cubicBezTo>
                  <a:pt x="467" y="465"/>
                  <a:pt x="458" y="459"/>
                  <a:pt x="449" y="452"/>
                </a:cubicBezTo>
                <a:cubicBezTo>
                  <a:pt x="430" y="466"/>
                  <a:pt x="413" y="483"/>
                  <a:pt x="390" y="493"/>
                </a:cubicBezTo>
                <a:cubicBezTo>
                  <a:pt x="393" y="506"/>
                  <a:pt x="397" y="516"/>
                  <a:pt x="399" y="529"/>
                </a:cubicBezTo>
                <a:cubicBezTo>
                  <a:pt x="373" y="536"/>
                  <a:pt x="351" y="546"/>
                  <a:pt x="324" y="552"/>
                </a:cubicBezTo>
                <a:cubicBezTo>
                  <a:pt x="322" y="540"/>
                  <a:pt x="316" y="531"/>
                  <a:pt x="313" y="520"/>
                </a:cubicBezTo>
                <a:cubicBezTo>
                  <a:pt x="291" y="521"/>
                  <a:pt x="264" y="522"/>
                  <a:pt x="242" y="520"/>
                </a:cubicBezTo>
                <a:cubicBezTo>
                  <a:pt x="236" y="529"/>
                  <a:pt x="232" y="540"/>
                  <a:pt x="229" y="552"/>
                </a:cubicBezTo>
                <a:cubicBezTo>
                  <a:pt x="202" y="546"/>
                  <a:pt x="180" y="536"/>
                  <a:pt x="154" y="529"/>
                </a:cubicBezTo>
                <a:cubicBezTo>
                  <a:pt x="157" y="517"/>
                  <a:pt x="160" y="506"/>
                  <a:pt x="163" y="494"/>
                </a:cubicBezTo>
                <a:cubicBezTo>
                  <a:pt x="143" y="481"/>
                  <a:pt x="123" y="469"/>
                  <a:pt x="107" y="452"/>
                </a:cubicBezTo>
                <a:cubicBezTo>
                  <a:pt x="96" y="457"/>
                  <a:pt x="87" y="464"/>
                  <a:pt x="77" y="470"/>
                </a:cubicBezTo>
                <a:cubicBezTo>
                  <a:pt x="58" y="453"/>
                  <a:pt x="46" y="429"/>
                  <a:pt x="29" y="409"/>
                </a:cubicBezTo>
                <a:cubicBezTo>
                  <a:pt x="38" y="400"/>
                  <a:pt x="48" y="392"/>
                  <a:pt x="58" y="385"/>
                </a:cubicBezTo>
                <a:cubicBezTo>
                  <a:pt x="47" y="365"/>
                  <a:pt x="41" y="341"/>
                  <a:pt x="35" y="317"/>
                </a:cubicBezTo>
                <a:cubicBezTo>
                  <a:pt x="22" y="318"/>
                  <a:pt x="12" y="316"/>
                  <a:pt x="0" y="316"/>
                </a:cubicBezTo>
                <a:cubicBezTo>
                  <a:pt x="0" y="290"/>
                  <a:pt x="0" y="263"/>
                  <a:pt x="0" y="237"/>
                </a:cubicBezTo>
                <a:cubicBezTo>
                  <a:pt x="10" y="235"/>
                  <a:pt x="25" y="237"/>
                  <a:pt x="35" y="234"/>
                </a:cubicBezTo>
                <a:cubicBezTo>
                  <a:pt x="42" y="212"/>
                  <a:pt x="47" y="188"/>
                  <a:pt x="58" y="170"/>
                </a:cubicBezTo>
                <a:cubicBezTo>
                  <a:pt x="50" y="160"/>
                  <a:pt x="39" y="153"/>
                  <a:pt x="29" y="146"/>
                </a:cubicBezTo>
                <a:cubicBezTo>
                  <a:pt x="43" y="123"/>
                  <a:pt x="61" y="104"/>
                  <a:pt x="74" y="81"/>
                </a:cubicBezTo>
                <a:cubicBezTo>
                  <a:pt x="85" y="87"/>
                  <a:pt x="95" y="94"/>
                  <a:pt x="105" y="101"/>
                </a:cubicBezTo>
                <a:cubicBezTo>
                  <a:pt x="124" y="87"/>
                  <a:pt x="141" y="71"/>
                  <a:pt x="163" y="60"/>
                </a:cubicBezTo>
                <a:cubicBezTo>
                  <a:pt x="161" y="47"/>
                  <a:pt x="157" y="37"/>
                  <a:pt x="154" y="24"/>
                </a:cubicBezTo>
                <a:cubicBezTo>
                  <a:pt x="178" y="16"/>
                  <a:pt x="204" y="9"/>
                  <a:pt x="226" y="0"/>
                </a:cubicBezTo>
                <a:cubicBezTo>
                  <a:pt x="234" y="9"/>
                  <a:pt x="236" y="24"/>
                  <a:pt x="242" y="35"/>
                </a:cubicBezTo>
                <a:close/>
                <a:moveTo>
                  <a:pt x="167" y="98"/>
                </a:moveTo>
                <a:cubicBezTo>
                  <a:pt x="97" y="141"/>
                  <a:pt x="40" y="241"/>
                  <a:pt x="81" y="351"/>
                </a:cubicBezTo>
                <a:cubicBezTo>
                  <a:pt x="103" y="407"/>
                  <a:pt x="147" y="452"/>
                  <a:pt x="204" y="473"/>
                </a:cubicBezTo>
                <a:cubicBezTo>
                  <a:pt x="270" y="498"/>
                  <a:pt x="345" y="485"/>
                  <a:pt x="397" y="448"/>
                </a:cubicBezTo>
                <a:cubicBezTo>
                  <a:pt x="444" y="415"/>
                  <a:pt x="481" y="363"/>
                  <a:pt x="486" y="292"/>
                </a:cubicBezTo>
                <a:cubicBezTo>
                  <a:pt x="491" y="221"/>
                  <a:pt x="459" y="163"/>
                  <a:pt x="426" y="129"/>
                </a:cubicBezTo>
                <a:cubicBezTo>
                  <a:pt x="389" y="93"/>
                  <a:pt x="330" y="63"/>
                  <a:pt x="261" y="69"/>
                </a:cubicBezTo>
                <a:cubicBezTo>
                  <a:pt x="224" y="72"/>
                  <a:pt x="192" y="83"/>
                  <a:pt x="167" y="9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00" dirty="0" smtClean="0"/>
          </a:p>
          <a:p>
            <a:pPr algn="ctr"/>
            <a:endParaRPr lang="en-US" sz="3600" dirty="0" smtClean="0"/>
          </a:p>
          <a:p>
            <a:pPr algn="ctr"/>
            <a:r>
              <a:rPr lang="en-US" sz="1600" b="1" dirty="0" smtClean="0"/>
              <a:t>PROCESOS </a:t>
            </a:r>
          </a:p>
          <a:p>
            <a:pPr algn="ctr"/>
            <a:r>
              <a:rPr lang="en-US" sz="1600" b="1" dirty="0" smtClean="0"/>
              <a:t>INTERNOS</a:t>
            </a:r>
            <a:endParaRPr lang="en-US" sz="1600" b="1" dirty="0"/>
          </a:p>
        </p:txBody>
      </p:sp>
      <p:cxnSp>
        <p:nvCxnSpPr>
          <p:cNvPr id="31" name="Conector recto 30"/>
          <p:cNvCxnSpPr/>
          <p:nvPr/>
        </p:nvCxnSpPr>
        <p:spPr>
          <a:xfrm>
            <a:off x="3589289" y="1203292"/>
            <a:ext cx="167706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 noEditPoints="1"/>
          </p:cNvSpPr>
          <p:nvPr/>
        </p:nvSpPr>
        <p:spPr bwMode="auto">
          <a:xfrm>
            <a:off x="2817728" y="2103739"/>
            <a:ext cx="1858998" cy="1771432"/>
          </a:xfrm>
          <a:custGeom>
            <a:avLst/>
            <a:gdLst>
              <a:gd name="T0" fmla="*/ 242 w 553"/>
              <a:gd name="T1" fmla="*/ 35 h 552"/>
              <a:gd name="T2" fmla="*/ 310 w 553"/>
              <a:gd name="T3" fmla="*/ 35 h 552"/>
              <a:gd name="T4" fmla="*/ 326 w 553"/>
              <a:gd name="T5" fmla="*/ 0 h 552"/>
              <a:gd name="T6" fmla="*/ 399 w 553"/>
              <a:gd name="T7" fmla="*/ 24 h 552"/>
              <a:gd name="T8" fmla="*/ 390 w 553"/>
              <a:gd name="T9" fmla="*/ 59 h 552"/>
              <a:gd name="T10" fmla="*/ 447 w 553"/>
              <a:gd name="T11" fmla="*/ 101 h 552"/>
              <a:gd name="T12" fmla="*/ 479 w 553"/>
              <a:gd name="T13" fmla="*/ 81 h 552"/>
              <a:gd name="T14" fmla="*/ 524 w 553"/>
              <a:gd name="T15" fmla="*/ 145 h 552"/>
              <a:gd name="T16" fmla="*/ 496 w 553"/>
              <a:gd name="T17" fmla="*/ 168 h 552"/>
              <a:gd name="T18" fmla="*/ 517 w 553"/>
              <a:gd name="T19" fmla="*/ 233 h 552"/>
              <a:gd name="T20" fmla="*/ 553 w 553"/>
              <a:gd name="T21" fmla="*/ 237 h 552"/>
              <a:gd name="T22" fmla="*/ 553 w 553"/>
              <a:gd name="T23" fmla="*/ 316 h 552"/>
              <a:gd name="T24" fmla="*/ 520 w 553"/>
              <a:gd name="T25" fmla="*/ 317 h 552"/>
              <a:gd name="T26" fmla="*/ 497 w 553"/>
              <a:gd name="T27" fmla="*/ 383 h 552"/>
              <a:gd name="T28" fmla="*/ 524 w 553"/>
              <a:gd name="T29" fmla="*/ 407 h 552"/>
              <a:gd name="T30" fmla="*/ 477 w 553"/>
              <a:gd name="T31" fmla="*/ 470 h 552"/>
              <a:gd name="T32" fmla="*/ 449 w 553"/>
              <a:gd name="T33" fmla="*/ 452 h 552"/>
              <a:gd name="T34" fmla="*/ 390 w 553"/>
              <a:gd name="T35" fmla="*/ 493 h 552"/>
              <a:gd name="T36" fmla="*/ 399 w 553"/>
              <a:gd name="T37" fmla="*/ 529 h 552"/>
              <a:gd name="T38" fmla="*/ 324 w 553"/>
              <a:gd name="T39" fmla="*/ 552 h 552"/>
              <a:gd name="T40" fmla="*/ 313 w 553"/>
              <a:gd name="T41" fmla="*/ 520 h 552"/>
              <a:gd name="T42" fmla="*/ 242 w 553"/>
              <a:gd name="T43" fmla="*/ 520 h 552"/>
              <a:gd name="T44" fmla="*/ 229 w 553"/>
              <a:gd name="T45" fmla="*/ 552 h 552"/>
              <a:gd name="T46" fmla="*/ 154 w 553"/>
              <a:gd name="T47" fmla="*/ 529 h 552"/>
              <a:gd name="T48" fmla="*/ 163 w 553"/>
              <a:gd name="T49" fmla="*/ 494 h 552"/>
              <a:gd name="T50" fmla="*/ 107 w 553"/>
              <a:gd name="T51" fmla="*/ 452 h 552"/>
              <a:gd name="T52" fmla="*/ 77 w 553"/>
              <a:gd name="T53" fmla="*/ 470 h 552"/>
              <a:gd name="T54" fmla="*/ 29 w 553"/>
              <a:gd name="T55" fmla="*/ 409 h 552"/>
              <a:gd name="T56" fmla="*/ 58 w 553"/>
              <a:gd name="T57" fmla="*/ 385 h 552"/>
              <a:gd name="T58" fmla="*/ 35 w 553"/>
              <a:gd name="T59" fmla="*/ 317 h 552"/>
              <a:gd name="T60" fmla="*/ 0 w 553"/>
              <a:gd name="T61" fmla="*/ 316 h 552"/>
              <a:gd name="T62" fmla="*/ 0 w 553"/>
              <a:gd name="T63" fmla="*/ 237 h 552"/>
              <a:gd name="T64" fmla="*/ 35 w 553"/>
              <a:gd name="T65" fmla="*/ 234 h 552"/>
              <a:gd name="T66" fmla="*/ 58 w 553"/>
              <a:gd name="T67" fmla="*/ 170 h 552"/>
              <a:gd name="T68" fmla="*/ 29 w 553"/>
              <a:gd name="T69" fmla="*/ 146 h 552"/>
              <a:gd name="T70" fmla="*/ 74 w 553"/>
              <a:gd name="T71" fmla="*/ 81 h 552"/>
              <a:gd name="T72" fmla="*/ 105 w 553"/>
              <a:gd name="T73" fmla="*/ 101 h 552"/>
              <a:gd name="T74" fmla="*/ 163 w 553"/>
              <a:gd name="T75" fmla="*/ 60 h 552"/>
              <a:gd name="T76" fmla="*/ 154 w 553"/>
              <a:gd name="T77" fmla="*/ 24 h 552"/>
              <a:gd name="T78" fmla="*/ 226 w 553"/>
              <a:gd name="T79" fmla="*/ 0 h 552"/>
              <a:gd name="T80" fmla="*/ 242 w 553"/>
              <a:gd name="T81" fmla="*/ 35 h 552"/>
              <a:gd name="T82" fmla="*/ 167 w 553"/>
              <a:gd name="T83" fmla="*/ 98 h 552"/>
              <a:gd name="T84" fmla="*/ 81 w 553"/>
              <a:gd name="T85" fmla="*/ 351 h 552"/>
              <a:gd name="T86" fmla="*/ 204 w 553"/>
              <a:gd name="T87" fmla="*/ 473 h 552"/>
              <a:gd name="T88" fmla="*/ 397 w 553"/>
              <a:gd name="T89" fmla="*/ 448 h 552"/>
              <a:gd name="T90" fmla="*/ 486 w 553"/>
              <a:gd name="T91" fmla="*/ 292 h 552"/>
              <a:gd name="T92" fmla="*/ 426 w 553"/>
              <a:gd name="T93" fmla="*/ 129 h 552"/>
              <a:gd name="T94" fmla="*/ 261 w 553"/>
              <a:gd name="T95" fmla="*/ 69 h 552"/>
              <a:gd name="T96" fmla="*/ 167 w 553"/>
              <a:gd name="T97" fmla="*/ 98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3" h="552">
                <a:moveTo>
                  <a:pt x="242" y="35"/>
                </a:moveTo>
                <a:cubicBezTo>
                  <a:pt x="261" y="31"/>
                  <a:pt x="291" y="31"/>
                  <a:pt x="310" y="35"/>
                </a:cubicBezTo>
                <a:cubicBezTo>
                  <a:pt x="318" y="25"/>
                  <a:pt x="320" y="11"/>
                  <a:pt x="326" y="0"/>
                </a:cubicBezTo>
                <a:cubicBezTo>
                  <a:pt x="349" y="8"/>
                  <a:pt x="374" y="16"/>
                  <a:pt x="399" y="24"/>
                </a:cubicBezTo>
                <a:cubicBezTo>
                  <a:pt x="397" y="36"/>
                  <a:pt x="393" y="47"/>
                  <a:pt x="390" y="59"/>
                </a:cubicBezTo>
                <a:cubicBezTo>
                  <a:pt x="410" y="72"/>
                  <a:pt x="430" y="84"/>
                  <a:pt x="447" y="101"/>
                </a:cubicBezTo>
                <a:cubicBezTo>
                  <a:pt x="458" y="95"/>
                  <a:pt x="467" y="87"/>
                  <a:pt x="479" y="81"/>
                </a:cubicBezTo>
                <a:cubicBezTo>
                  <a:pt x="493" y="103"/>
                  <a:pt x="509" y="123"/>
                  <a:pt x="524" y="145"/>
                </a:cubicBezTo>
                <a:cubicBezTo>
                  <a:pt x="515" y="153"/>
                  <a:pt x="505" y="160"/>
                  <a:pt x="496" y="168"/>
                </a:cubicBezTo>
                <a:cubicBezTo>
                  <a:pt x="505" y="187"/>
                  <a:pt x="513" y="208"/>
                  <a:pt x="517" y="233"/>
                </a:cubicBezTo>
                <a:cubicBezTo>
                  <a:pt x="526" y="238"/>
                  <a:pt x="543" y="234"/>
                  <a:pt x="553" y="237"/>
                </a:cubicBezTo>
                <a:cubicBezTo>
                  <a:pt x="553" y="263"/>
                  <a:pt x="553" y="290"/>
                  <a:pt x="553" y="316"/>
                </a:cubicBezTo>
                <a:cubicBezTo>
                  <a:pt x="542" y="316"/>
                  <a:pt x="532" y="318"/>
                  <a:pt x="520" y="317"/>
                </a:cubicBezTo>
                <a:cubicBezTo>
                  <a:pt x="512" y="339"/>
                  <a:pt x="507" y="364"/>
                  <a:pt x="497" y="383"/>
                </a:cubicBezTo>
                <a:cubicBezTo>
                  <a:pt x="504" y="394"/>
                  <a:pt x="515" y="399"/>
                  <a:pt x="524" y="407"/>
                </a:cubicBezTo>
                <a:cubicBezTo>
                  <a:pt x="509" y="429"/>
                  <a:pt x="494" y="451"/>
                  <a:pt x="477" y="470"/>
                </a:cubicBezTo>
                <a:cubicBezTo>
                  <a:pt x="467" y="465"/>
                  <a:pt x="458" y="459"/>
                  <a:pt x="449" y="452"/>
                </a:cubicBezTo>
                <a:cubicBezTo>
                  <a:pt x="430" y="466"/>
                  <a:pt x="413" y="483"/>
                  <a:pt x="390" y="493"/>
                </a:cubicBezTo>
                <a:cubicBezTo>
                  <a:pt x="393" y="506"/>
                  <a:pt x="397" y="516"/>
                  <a:pt x="399" y="529"/>
                </a:cubicBezTo>
                <a:cubicBezTo>
                  <a:pt x="373" y="536"/>
                  <a:pt x="351" y="546"/>
                  <a:pt x="324" y="552"/>
                </a:cubicBezTo>
                <a:cubicBezTo>
                  <a:pt x="322" y="540"/>
                  <a:pt x="316" y="531"/>
                  <a:pt x="313" y="520"/>
                </a:cubicBezTo>
                <a:cubicBezTo>
                  <a:pt x="291" y="521"/>
                  <a:pt x="264" y="522"/>
                  <a:pt x="242" y="520"/>
                </a:cubicBezTo>
                <a:cubicBezTo>
                  <a:pt x="236" y="529"/>
                  <a:pt x="232" y="540"/>
                  <a:pt x="229" y="552"/>
                </a:cubicBezTo>
                <a:cubicBezTo>
                  <a:pt x="202" y="546"/>
                  <a:pt x="180" y="536"/>
                  <a:pt x="154" y="529"/>
                </a:cubicBezTo>
                <a:cubicBezTo>
                  <a:pt x="157" y="517"/>
                  <a:pt x="160" y="506"/>
                  <a:pt x="163" y="494"/>
                </a:cubicBezTo>
                <a:cubicBezTo>
                  <a:pt x="143" y="481"/>
                  <a:pt x="123" y="469"/>
                  <a:pt x="107" y="452"/>
                </a:cubicBezTo>
                <a:cubicBezTo>
                  <a:pt x="96" y="457"/>
                  <a:pt x="87" y="464"/>
                  <a:pt x="77" y="470"/>
                </a:cubicBezTo>
                <a:cubicBezTo>
                  <a:pt x="58" y="453"/>
                  <a:pt x="46" y="429"/>
                  <a:pt x="29" y="409"/>
                </a:cubicBezTo>
                <a:cubicBezTo>
                  <a:pt x="38" y="400"/>
                  <a:pt x="48" y="392"/>
                  <a:pt x="58" y="385"/>
                </a:cubicBezTo>
                <a:cubicBezTo>
                  <a:pt x="47" y="365"/>
                  <a:pt x="41" y="341"/>
                  <a:pt x="35" y="317"/>
                </a:cubicBezTo>
                <a:cubicBezTo>
                  <a:pt x="22" y="318"/>
                  <a:pt x="12" y="316"/>
                  <a:pt x="0" y="316"/>
                </a:cubicBezTo>
                <a:cubicBezTo>
                  <a:pt x="0" y="290"/>
                  <a:pt x="0" y="263"/>
                  <a:pt x="0" y="237"/>
                </a:cubicBezTo>
                <a:cubicBezTo>
                  <a:pt x="10" y="235"/>
                  <a:pt x="25" y="237"/>
                  <a:pt x="35" y="234"/>
                </a:cubicBezTo>
                <a:cubicBezTo>
                  <a:pt x="42" y="212"/>
                  <a:pt x="47" y="188"/>
                  <a:pt x="58" y="170"/>
                </a:cubicBezTo>
                <a:cubicBezTo>
                  <a:pt x="50" y="160"/>
                  <a:pt x="39" y="153"/>
                  <a:pt x="29" y="146"/>
                </a:cubicBezTo>
                <a:cubicBezTo>
                  <a:pt x="43" y="123"/>
                  <a:pt x="61" y="104"/>
                  <a:pt x="74" y="81"/>
                </a:cubicBezTo>
                <a:cubicBezTo>
                  <a:pt x="85" y="87"/>
                  <a:pt x="95" y="94"/>
                  <a:pt x="105" y="101"/>
                </a:cubicBezTo>
                <a:cubicBezTo>
                  <a:pt x="124" y="87"/>
                  <a:pt x="141" y="71"/>
                  <a:pt x="163" y="60"/>
                </a:cubicBezTo>
                <a:cubicBezTo>
                  <a:pt x="161" y="47"/>
                  <a:pt x="157" y="37"/>
                  <a:pt x="154" y="24"/>
                </a:cubicBezTo>
                <a:cubicBezTo>
                  <a:pt x="178" y="16"/>
                  <a:pt x="204" y="9"/>
                  <a:pt x="226" y="0"/>
                </a:cubicBezTo>
                <a:cubicBezTo>
                  <a:pt x="234" y="9"/>
                  <a:pt x="236" y="24"/>
                  <a:pt x="242" y="35"/>
                </a:cubicBezTo>
                <a:close/>
                <a:moveTo>
                  <a:pt x="167" y="98"/>
                </a:moveTo>
                <a:cubicBezTo>
                  <a:pt x="97" y="141"/>
                  <a:pt x="40" y="241"/>
                  <a:pt x="81" y="351"/>
                </a:cubicBezTo>
                <a:cubicBezTo>
                  <a:pt x="103" y="407"/>
                  <a:pt x="147" y="452"/>
                  <a:pt x="204" y="473"/>
                </a:cubicBezTo>
                <a:cubicBezTo>
                  <a:pt x="270" y="498"/>
                  <a:pt x="345" y="485"/>
                  <a:pt x="397" y="448"/>
                </a:cubicBezTo>
                <a:cubicBezTo>
                  <a:pt x="444" y="415"/>
                  <a:pt x="481" y="363"/>
                  <a:pt x="486" y="292"/>
                </a:cubicBezTo>
                <a:cubicBezTo>
                  <a:pt x="491" y="221"/>
                  <a:pt x="459" y="163"/>
                  <a:pt x="426" y="129"/>
                </a:cubicBezTo>
                <a:cubicBezTo>
                  <a:pt x="389" y="93"/>
                  <a:pt x="330" y="63"/>
                  <a:pt x="261" y="69"/>
                </a:cubicBezTo>
                <a:cubicBezTo>
                  <a:pt x="224" y="72"/>
                  <a:pt x="192" y="83"/>
                  <a:pt x="167" y="98"/>
                </a:cubicBezTo>
                <a:close/>
              </a:path>
            </a:pathLst>
          </a:custGeom>
          <a:solidFill>
            <a:srgbClr val="009E1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/>
              <a:t>CRECIMIENTO </a:t>
            </a:r>
          </a:p>
          <a:p>
            <a:pPr algn="ctr"/>
            <a:r>
              <a:rPr lang="en-US" b="1" dirty="0" smtClean="0"/>
              <a:t>Y FORMACIÓN</a:t>
            </a:r>
            <a:endParaRPr lang="en-US" b="1" dirty="0"/>
          </a:p>
        </p:txBody>
      </p:sp>
      <p:cxnSp>
        <p:nvCxnSpPr>
          <p:cNvPr id="52" name="Conector recto 51"/>
          <p:cNvCxnSpPr/>
          <p:nvPr/>
        </p:nvCxnSpPr>
        <p:spPr>
          <a:xfrm>
            <a:off x="1318459" y="2199340"/>
            <a:ext cx="1677069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>
            <a:off x="1562184" y="3899349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Conector recto 53"/>
          <p:cNvCxnSpPr/>
          <p:nvPr/>
        </p:nvCxnSpPr>
        <p:spPr>
          <a:xfrm>
            <a:off x="2635195" y="4692161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>
            <a:off x="2918414" y="5650668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>
            <a:off x="4773665" y="5670685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6759559" y="5650667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>
            <a:off x="6759559" y="4842349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Conector recto 59"/>
          <p:cNvCxnSpPr/>
          <p:nvPr/>
        </p:nvCxnSpPr>
        <p:spPr>
          <a:xfrm>
            <a:off x="7148738" y="1681252"/>
            <a:ext cx="16770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Conector recto 60"/>
          <p:cNvCxnSpPr/>
          <p:nvPr/>
        </p:nvCxnSpPr>
        <p:spPr>
          <a:xfrm>
            <a:off x="8849578" y="1353235"/>
            <a:ext cx="16770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Conector recto 61"/>
          <p:cNvCxnSpPr/>
          <p:nvPr/>
        </p:nvCxnSpPr>
        <p:spPr>
          <a:xfrm>
            <a:off x="8893706" y="2103739"/>
            <a:ext cx="16770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>
            <a:off x="9165373" y="2888017"/>
            <a:ext cx="16770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Conector recto 63"/>
          <p:cNvCxnSpPr/>
          <p:nvPr/>
        </p:nvCxnSpPr>
        <p:spPr>
          <a:xfrm>
            <a:off x="9327322" y="3556834"/>
            <a:ext cx="16770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Conector recto 64"/>
          <p:cNvCxnSpPr/>
          <p:nvPr/>
        </p:nvCxnSpPr>
        <p:spPr>
          <a:xfrm>
            <a:off x="8758517" y="4815310"/>
            <a:ext cx="167706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37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405"/>
          </a:xfrm>
        </p:spPr>
        <p:txBody>
          <a:bodyPr/>
          <a:lstStyle/>
          <a:p>
            <a:pPr algn="ctr"/>
            <a:r>
              <a:rPr lang="es-BO" b="1" dirty="0" smtClean="0"/>
              <a:t>ESTRUCTURA DOCUMENTAL DEL SGC</a:t>
            </a:r>
            <a:endParaRPr lang="es-BO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396" y="1505614"/>
            <a:ext cx="5460104" cy="4359726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545719"/>
              </p:ext>
            </p:extLst>
          </p:nvPr>
        </p:nvGraphicFramePr>
        <p:xfrm>
          <a:off x="7090229" y="2788920"/>
          <a:ext cx="3584832" cy="25777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4038"/>
                <a:gridCol w="1240794"/>
              </a:tblGrid>
              <a:tr h="456885"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DOCUMENTO</a:t>
                      </a:r>
                      <a:endParaRPr lang="es-B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CANTIDAD</a:t>
                      </a:r>
                      <a:endParaRPr lang="es-B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MANUALES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1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PROGRAMAS Y PLANES 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16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PROCESOS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7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PROCEDIMIENTOS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42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GUIAS TECNICAS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40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>
                          <a:effectLst/>
                        </a:rPr>
                        <a:t>ESPECIFICACIONES</a:t>
                      </a:r>
                      <a:endParaRPr lang="es-B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88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976">
                <a:tc>
                  <a:txBody>
                    <a:bodyPr/>
                    <a:lstStyle/>
                    <a:p>
                      <a:pPr algn="l" fontAlgn="b"/>
                      <a:r>
                        <a:rPr lang="es-BO" sz="1100" u="none" strike="noStrike" dirty="0">
                          <a:effectLst/>
                        </a:rPr>
                        <a:t>REGISTROS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BO" sz="1100" u="none" strike="noStrike" dirty="0">
                          <a:effectLst/>
                        </a:rPr>
                        <a:t>130</a:t>
                      </a:r>
                      <a:endParaRPr lang="es-B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73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3988" y="223713"/>
            <a:ext cx="10853160" cy="998506"/>
          </a:xfrm>
        </p:spPr>
        <p:txBody>
          <a:bodyPr/>
          <a:lstStyle/>
          <a:p>
            <a:pPr algn="ctr"/>
            <a:r>
              <a:rPr lang="es-ES" b="1" dirty="0" smtClean="0"/>
              <a:t>ESTRUCTURA DEL MAPA DE PROCESOS DE USES</a:t>
            </a:r>
            <a:endParaRPr lang="es-ES" b="1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731700691"/>
              </p:ext>
            </p:extLst>
          </p:nvPr>
        </p:nvGraphicFramePr>
        <p:xfrm>
          <a:off x="751438" y="716135"/>
          <a:ext cx="11039259" cy="2331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52263" y="2716039"/>
            <a:ext cx="337694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ESTRATÉGICO</a:t>
            </a:r>
          </a:p>
          <a:p>
            <a:r>
              <a:rPr lang="es-MX" sz="3600" dirty="0" smtClean="0"/>
              <a:t> </a:t>
            </a:r>
            <a:endParaRPr lang="es-MX" sz="4800" dirty="0" smtClean="0"/>
          </a:p>
          <a:p>
            <a:endParaRPr lang="es-MX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OPERATIVO</a:t>
            </a:r>
          </a:p>
          <a:p>
            <a:endParaRPr lang="es-MX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APOYO</a:t>
            </a:r>
            <a:endParaRPr lang="es-BO" sz="3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970312" y="2716039"/>
            <a:ext cx="42098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ALTA DIRECCIÓN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GESTIÓN DE LA 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ALUMBRADO PUBLICO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SEMAFORIZACIÓN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ASISTENCIA ESPECIALIZADA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RADIOCOMUNICACIONES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PROCESOS DE APOYO </a:t>
            </a:r>
            <a:endParaRPr lang="es-BO" sz="2400" dirty="0"/>
          </a:p>
        </p:txBody>
      </p:sp>
      <p:sp>
        <p:nvSpPr>
          <p:cNvPr id="13" name="Abrir llave 12"/>
          <p:cNvSpPr/>
          <p:nvPr/>
        </p:nvSpPr>
        <p:spPr>
          <a:xfrm>
            <a:off x="3512296" y="2851842"/>
            <a:ext cx="751438" cy="9506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4" name="Abrir llave 13"/>
          <p:cNvSpPr/>
          <p:nvPr/>
        </p:nvSpPr>
        <p:spPr>
          <a:xfrm>
            <a:off x="3458301" y="3907222"/>
            <a:ext cx="805433" cy="138905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5" name="Abrir llave 14"/>
          <p:cNvSpPr/>
          <p:nvPr/>
        </p:nvSpPr>
        <p:spPr>
          <a:xfrm>
            <a:off x="3461567" y="5352629"/>
            <a:ext cx="813873" cy="10551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pic>
        <p:nvPicPr>
          <p:cNvPr id="28" name="Marcador de contenido 3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8152848" y="2544020"/>
            <a:ext cx="3906718" cy="403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5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5263" y="251551"/>
            <a:ext cx="10660455" cy="1325563"/>
          </a:xfrm>
        </p:spPr>
        <p:txBody>
          <a:bodyPr>
            <a:normAutofit/>
          </a:bodyPr>
          <a:lstStyle/>
          <a:p>
            <a:r>
              <a:rPr lang="es-BO" sz="4300" b="1" dirty="0" smtClean="0"/>
              <a:t>ATENCIÓN EN LOS SERVICIOS A LA CIUDADANÍA </a:t>
            </a:r>
            <a:endParaRPr lang="es-BO" sz="43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84357" y="1502876"/>
            <a:ext cx="5794218" cy="497940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BO" sz="2200" dirty="0" smtClean="0"/>
              <a:t> - MANTENIMIENTO CORRECTIVO Y ATENCIÓN DE URGENCIAS DE ALUMBRADO PUBLICO </a:t>
            </a:r>
          </a:p>
          <a:p>
            <a:pPr marL="0" indent="0" algn="just">
              <a:buNone/>
            </a:pPr>
            <a:r>
              <a:rPr lang="es-BO" sz="2200" dirty="0" smtClean="0"/>
              <a:t> - AMPLIACIÓN DE LA INFRAESTRUCTURA DE ALUMBRADO PUBLICO.</a:t>
            </a:r>
          </a:p>
          <a:p>
            <a:pPr marL="0" indent="0" algn="just">
              <a:buNone/>
            </a:pPr>
            <a:r>
              <a:rPr lang="es-BO" sz="2200" dirty="0" smtClean="0"/>
              <a:t> - MEJORAMIENTO DE LA INFRAESTRUCTURA DE ALUMBRADO PUBLICO.</a:t>
            </a:r>
          </a:p>
          <a:p>
            <a:pPr marL="0" indent="0" algn="just">
              <a:buNone/>
            </a:pPr>
            <a:r>
              <a:rPr lang="es-BO" sz="2200" dirty="0" smtClean="0"/>
              <a:t> - REUBICACIÓN O RETIRO DE LA DE LA INFRAESTRUCTURA DE ALUMBRADO PUBLICO.</a:t>
            </a:r>
          </a:p>
          <a:p>
            <a:pPr marL="0" indent="0" algn="just">
              <a:buNone/>
            </a:pPr>
            <a:r>
              <a:rPr lang="es-BO" sz="2200" dirty="0" smtClean="0"/>
              <a:t> - MANTENIMIENTO PREVENTIVO DE INFRAESTRUCTURA DE ALUMBRADO PUBLICO</a:t>
            </a:r>
          </a:p>
          <a:p>
            <a:pPr marL="0" indent="0" algn="just">
              <a:buNone/>
            </a:pPr>
            <a:r>
              <a:rPr lang="es-BO" sz="2200" dirty="0" smtClean="0"/>
              <a:t> - REPOSICIÓN DE DAÑOS DE LA INFRAESTRUCTURA DE ALUMBRADO PUBLICO Y SEMAFORIZACIÓN</a:t>
            </a:r>
            <a:endParaRPr lang="es-BO" sz="2200" dirty="0"/>
          </a:p>
        </p:txBody>
      </p:sp>
      <p:sp>
        <p:nvSpPr>
          <p:cNvPr id="4" name="Rectángulo 3"/>
          <p:cNvSpPr/>
          <p:nvPr/>
        </p:nvSpPr>
        <p:spPr>
          <a:xfrm>
            <a:off x="805759" y="1502876"/>
            <a:ext cx="679010" cy="4861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3200" dirty="0" smtClean="0"/>
              <a:t>ALUMBRADO PUBLICO</a:t>
            </a:r>
            <a:endParaRPr lang="es-BO" sz="3200" dirty="0"/>
          </a:p>
        </p:txBody>
      </p:sp>
      <p:sp>
        <p:nvSpPr>
          <p:cNvPr id="5" name="Rectángulo 4"/>
          <p:cNvSpPr/>
          <p:nvPr/>
        </p:nvSpPr>
        <p:spPr>
          <a:xfrm>
            <a:off x="7686392" y="1502876"/>
            <a:ext cx="679010" cy="4861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3200" dirty="0" smtClean="0"/>
              <a:t>SEMAFORIZACIÓN</a:t>
            </a:r>
            <a:endParaRPr lang="es-BO" sz="3200" dirty="0"/>
          </a:p>
        </p:txBody>
      </p:sp>
      <p:sp>
        <p:nvSpPr>
          <p:cNvPr id="6" name="Rectángulo 5"/>
          <p:cNvSpPr/>
          <p:nvPr/>
        </p:nvSpPr>
        <p:spPr>
          <a:xfrm>
            <a:off x="8365401" y="2976915"/>
            <a:ext cx="36947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2000" dirty="0" smtClean="0"/>
              <a:t> - MANTENIMIENTO CORRECTIVO Y ATENCIÓN DE URGENCIAS DE SEMÁFOROS</a:t>
            </a:r>
            <a:endParaRPr lang="es-BO" sz="2000" dirty="0"/>
          </a:p>
        </p:txBody>
      </p:sp>
    </p:spTree>
    <p:extLst>
      <p:ext uri="{BB962C8B-B14F-4D97-AF65-F5344CB8AC3E}">
        <p14:creationId xmlns:p14="http://schemas.microsoft.com/office/powerpoint/2010/main" val="400393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redondeado 14"/>
          <p:cNvSpPr/>
          <p:nvPr/>
        </p:nvSpPr>
        <p:spPr>
          <a:xfrm>
            <a:off x="1962125" y="1686535"/>
            <a:ext cx="8372656" cy="517146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242" y="365125"/>
            <a:ext cx="10084558" cy="1122481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/>
              <a:t>SERVICIO: MANTENIMIENTO Y ATENCION DE URGENCIAS DE LA INFRAESTRUCTURA DE ALUMBRADO PUBLICO POR SUBALCALDIAS</a:t>
            </a:r>
            <a:endParaRPr lang="es-ES" sz="24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4717958" y="4856971"/>
          <a:ext cx="2305324" cy="1684020"/>
        </p:xfrm>
        <a:graphic>
          <a:graphicData uri="http://schemas.openxmlformats.org/drawingml/2006/table">
            <a:tbl>
              <a:tblPr/>
              <a:tblGrid>
                <a:gridCol w="1467843"/>
                <a:gridCol w="837481"/>
              </a:tblGrid>
              <a:tr h="21250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DESCRIPCION DEL SERVICIO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REQUISITO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50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ATENCION DE MANTENIMIENTO CORRECTIVO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 HORAS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1250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ATENCION DE URGENCIAS 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HASTA 24 HORAS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1250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REGISTRO DE INFORMACION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 HORAS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5877341" y="1686535"/>
            <a:ext cx="2291882" cy="80094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rgbClr val="1D9A7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CORRECCIONES</a:t>
            </a:r>
            <a:endParaRPr lang="es-ES" dirty="0">
              <a:ln w="0"/>
              <a:solidFill>
                <a:srgbClr val="1D9A7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110" y="3763818"/>
            <a:ext cx="2452895" cy="10190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756" y="3791659"/>
            <a:ext cx="2411526" cy="99121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756" y="2591802"/>
            <a:ext cx="2411526" cy="99121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387" y="2612834"/>
            <a:ext cx="2411526" cy="99121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451" y="3225659"/>
            <a:ext cx="1468674" cy="205518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7"/>
          <a:srcRect b="23151"/>
          <a:stretch/>
        </p:blipFill>
        <p:spPr>
          <a:xfrm>
            <a:off x="10587368" y="5447260"/>
            <a:ext cx="1468674" cy="1410740"/>
          </a:xfrm>
          <a:prstGeom prst="rect">
            <a:avLst/>
          </a:prstGeom>
        </p:spPr>
      </p:pic>
      <p:sp>
        <p:nvSpPr>
          <p:cNvPr id="4" name="Flecha derecha 3"/>
          <p:cNvSpPr/>
          <p:nvPr/>
        </p:nvSpPr>
        <p:spPr>
          <a:xfrm>
            <a:off x="7317913" y="4160974"/>
            <a:ext cx="2985186" cy="51346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117" y="5280848"/>
            <a:ext cx="1348105" cy="1410739"/>
          </a:xfrm>
          <a:prstGeom prst="rect">
            <a:avLst/>
          </a:prstGeom>
        </p:spPr>
      </p:pic>
      <p:pic>
        <p:nvPicPr>
          <p:cNvPr id="2050" name="Picture 2" descr="Resultado de imagen para alumbrado publico GOBIERNO AUTONOMO MUNICIPAL DE la paz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369" y="2880701"/>
            <a:ext cx="1532862" cy="229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echa derecha 13"/>
          <p:cNvSpPr/>
          <p:nvPr/>
        </p:nvSpPr>
        <p:spPr>
          <a:xfrm>
            <a:off x="9800823" y="2936383"/>
            <a:ext cx="502276" cy="2892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6" name="Más 15"/>
          <p:cNvSpPr/>
          <p:nvPr/>
        </p:nvSpPr>
        <p:spPr>
          <a:xfrm rot="1930881">
            <a:off x="7942819" y="4858528"/>
            <a:ext cx="1339038" cy="134325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8" name="Flecha derecha 17"/>
          <p:cNvSpPr/>
          <p:nvPr/>
        </p:nvSpPr>
        <p:spPr>
          <a:xfrm>
            <a:off x="7317913" y="3804178"/>
            <a:ext cx="2857276" cy="2483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0497642" y="1833412"/>
            <a:ext cx="169435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SATISFACCION APROBACION</a:t>
            </a:r>
          </a:p>
          <a:p>
            <a:pPr algn="ctr"/>
            <a:r>
              <a:rPr lang="es-ES" sz="1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EFICIENCIA DE RR</a:t>
            </a:r>
            <a:endParaRPr lang="es-ES" sz="1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Flecha derecha 19"/>
          <p:cNvSpPr/>
          <p:nvPr/>
        </p:nvSpPr>
        <p:spPr>
          <a:xfrm rot="16200000">
            <a:off x="11818736" y="1978778"/>
            <a:ext cx="537983" cy="21646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1" name="Flecha derecha 20"/>
          <p:cNvSpPr/>
          <p:nvPr/>
        </p:nvSpPr>
        <p:spPr>
          <a:xfrm rot="5400000" flipV="1">
            <a:off x="10258746" y="2029799"/>
            <a:ext cx="560625" cy="35474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34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4" grpId="0" animBg="1"/>
      <p:bldP spid="16" grpId="0" animBg="1"/>
      <p:bldP spid="18" grpId="0" animBg="1"/>
      <p:bldP spid="17" grpId="0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99" y="983116"/>
            <a:ext cx="9158515" cy="552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3856" y="4368343"/>
            <a:ext cx="10515600" cy="7274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5400" dirty="0" smtClean="0"/>
              <a:t>GRACIAS POR SU ATENCIÓN….</a:t>
            </a:r>
            <a:endParaRPr lang="es-BO" sz="5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518" y="1549106"/>
            <a:ext cx="5199981" cy="291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5106" y="382643"/>
            <a:ext cx="10515600" cy="680054"/>
          </a:xfrm>
        </p:spPr>
        <p:txBody>
          <a:bodyPr>
            <a:noAutofit/>
          </a:bodyPr>
          <a:lstStyle/>
          <a:p>
            <a:pPr algn="ctr"/>
            <a:r>
              <a:rPr lang="es-ES" sz="6600" b="1" dirty="0" smtClean="0"/>
              <a:t>CALIDAD</a:t>
            </a:r>
            <a:endParaRPr lang="es-BO" sz="66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3725" y="1062697"/>
            <a:ext cx="2871065" cy="172263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565530" y="1330570"/>
            <a:ext cx="5398099" cy="1323439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BO" sz="4000" dirty="0"/>
              <a:t>¡</a:t>
            </a:r>
            <a:r>
              <a:rPr lang="es-BO" sz="4000" dirty="0" smtClean="0"/>
              <a:t>La </a:t>
            </a:r>
            <a:r>
              <a:rPr lang="es-BO" sz="4000" dirty="0"/>
              <a:t>calidad es medible,</a:t>
            </a:r>
          </a:p>
          <a:p>
            <a:pPr algn="ctr"/>
            <a:r>
              <a:rPr lang="es-BO" sz="4000" dirty="0"/>
              <a:t>no es algo </a:t>
            </a:r>
            <a:r>
              <a:rPr lang="es-BO" sz="4000" dirty="0" smtClean="0"/>
              <a:t>incalculable!</a:t>
            </a:r>
            <a:endParaRPr lang="es-BO" sz="4000" dirty="0"/>
          </a:p>
        </p:txBody>
      </p:sp>
      <p:sp>
        <p:nvSpPr>
          <p:cNvPr id="6" name="Rectángulo 5"/>
          <p:cNvSpPr/>
          <p:nvPr/>
        </p:nvSpPr>
        <p:spPr>
          <a:xfrm>
            <a:off x="4695092" y="2934062"/>
            <a:ext cx="6348044" cy="2308324"/>
          </a:xfrm>
          <a:prstGeom prst="rect">
            <a:avLst/>
          </a:prstGeom>
          <a:solidFill>
            <a:schemeClr val="accent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BO" sz="2400" dirty="0">
                <a:solidFill>
                  <a:schemeClr val="lt1"/>
                </a:solidFill>
              </a:rPr>
              <a:t>“Calidad de algo son sus </a:t>
            </a:r>
            <a:r>
              <a:rPr lang="es-BO" sz="2400" dirty="0" smtClean="0">
                <a:solidFill>
                  <a:schemeClr val="lt1"/>
                </a:solidFill>
              </a:rPr>
              <a:t>características que </a:t>
            </a:r>
            <a:r>
              <a:rPr lang="es-BO" sz="2400" dirty="0">
                <a:solidFill>
                  <a:schemeClr val="lt1"/>
                </a:solidFill>
              </a:rPr>
              <a:t>permiten apreciarla como igual, mejor o peor que otras de su misma </a:t>
            </a:r>
            <a:r>
              <a:rPr lang="es-BO" sz="2400" dirty="0" smtClean="0">
                <a:solidFill>
                  <a:schemeClr val="lt1"/>
                </a:solidFill>
              </a:rPr>
              <a:t>especie</a:t>
            </a:r>
            <a:r>
              <a:rPr lang="es-BO" sz="2400" dirty="0" smtClean="0"/>
              <a:t>.</a:t>
            </a:r>
            <a:endParaRPr lang="es-BO" sz="2400" dirty="0">
              <a:solidFill>
                <a:schemeClr val="lt1"/>
              </a:solidFill>
            </a:endParaRPr>
          </a:p>
          <a:p>
            <a:pPr algn="just"/>
            <a:r>
              <a:rPr lang="es-BO" sz="2400" dirty="0" smtClean="0">
                <a:solidFill>
                  <a:schemeClr val="lt1"/>
                </a:solidFill>
              </a:rPr>
              <a:t>“En </a:t>
            </a:r>
            <a:r>
              <a:rPr lang="es-BO" sz="2400" dirty="0">
                <a:solidFill>
                  <a:schemeClr val="lt1"/>
                </a:solidFill>
              </a:rPr>
              <a:t>un producto o servicio es la percepción que el cliente tiene para satisfacer con conformidad sus </a:t>
            </a:r>
            <a:r>
              <a:rPr lang="es-BO" sz="2400" dirty="0" smtClean="0">
                <a:solidFill>
                  <a:schemeClr val="lt1"/>
                </a:solidFill>
              </a:rPr>
              <a:t>necesidades”. </a:t>
            </a:r>
            <a:endParaRPr lang="es-BO" sz="2400" dirty="0">
              <a:solidFill>
                <a:schemeClr val="lt1"/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128348" y="3748197"/>
            <a:ext cx="3109545" cy="680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b="1" dirty="0" smtClean="0"/>
              <a:t>¿Que es la CALIDAD?</a:t>
            </a:r>
            <a:endParaRPr lang="es-BO" sz="5400" b="1" dirty="0"/>
          </a:p>
        </p:txBody>
      </p:sp>
      <p:sp>
        <p:nvSpPr>
          <p:cNvPr id="9" name="Rectángulo 8"/>
          <p:cNvSpPr/>
          <p:nvPr/>
        </p:nvSpPr>
        <p:spPr>
          <a:xfrm>
            <a:off x="715106" y="5339509"/>
            <a:ext cx="103280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2400" b="1" dirty="0" smtClean="0"/>
              <a:t>3.6.2 </a:t>
            </a:r>
            <a:r>
              <a:rPr lang="es-BO" sz="2400" b="1" dirty="0"/>
              <a:t>Calidad. </a:t>
            </a:r>
            <a:r>
              <a:rPr lang="es-BO" sz="2400" dirty="0"/>
              <a:t>Grado </a:t>
            </a:r>
            <a:r>
              <a:rPr lang="es-BO" sz="2400" dirty="0" smtClean="0"/>
              <a:t>en el </a:t>
            </a:r>
            <a:r>
              <a:rPr lang="es-BO" sz="2400" dirty="0"/>
              <a:t>que un conjunto </a:t>
            </a:r>
            <a:r>
              <a:rPr lang="es-BO" sz="2400" dirty="0" smtClean="0"/>
              <a:t>de características inherentes de </a:t>
            </a:r>
            <a:r>
              <a:rPr lang="es-BO" sz="2400" dirty="0"/>
              <a:t>un </a:t>
            </a:r>
            <a:r>
              <a:rPr lang="es-BO" sz="2400" dirty="0" smtClean="0"/>
              <a:t>objeto cumple </a:t>
            </a:r>
            <a:r>
              <a:rPr lang="es-BO" sz="2400" dirty="0"/>
              <a:t>con los requisitos. De acuerdo a la norma ISO 9000</a:t>
            </a:r>
          </a:p>
          <a:p>
            <a:pPr algn="just"/>
            <a:endParaRPr lang="es-BO" sz="2400" dirty="0"/>
          </a:p>
        </p:txBody>
      </p:sp>
    </p:spTree>
    <p:extLst>
      <p:ext uri="{BB962C8B-B14F-4D97-AF65-F5344CB8AC3E}">
        <p14:creationId xmlns:p14="http://schemas.microsoft.com/office/powerpoint/2010/main" val="313968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7939" y="165266"/>
            <a:ext cx="10295545" cy="769083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 smtClean="0"/>
              <a:t>¿Que es ISO?</a:t>
            </a:r>
            <a:endParaRPr lang="es-BO" sz="5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01081" y="998629"/>
            <a:ext cx="7820062" cy="2361751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ES" altLang="es-AR" sz="3800" b="1" dirty="0">
                <a:latin typeface="Tahoma" panose="020B0604030504040204" pitchFamily="34" charset="0"/>
                <a:cs typeface="Tahoma" panose="020B0604030504040204" pitchFamily="34" charset="0"/>
              </a:rPr>
              <a:t>ISO </a:t>
            </a:r>
            <a:r>
              <a:rPr lang="es-ES" altLang="es-AR" sz="3800" dirty="0">
                <a:latin typeface="Tahoma" panose="020B0604030504040204" pitchFamily="34" charset="0"/>
                <a:cs typeface="Tahoma" panose="020B0604030504040204" pitchFamily="34" charset="0"/>
              </a:rPr>
              <a:t>es la denominación que recibe la </a:t>
            </a:r>
            <a:r>
              <a:rPr lang="es-ES" altLang="es-AR" sz="3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Organización Internacional </a:t>
            </a:r>
            <a:r>
              <a:rPr lang="es-ES" altLang="es-AR" sz="3800" b="1" dirty="0">
                <a:latin typeface="Tahoma" panose="020B0604030504040204" pitchFamily="34" charset="0"/>
                <a:cs typeface="Tahoma" panose="020B0604030504040204" pitchFamily="34" charset="0"/>
              </a:rPr>
              <a:t>de Normalización</a:t>
            </a:r>
            <a:r>
              <a:rPr lang="es-ES" altLang="es-AR" sz="3800" dirty="0">
                <a:latin typeface="Tahoma" panose="020B0604030504040204" pitchFamily="34" charset="0"/>
                <a:cs typeface="Tahoma" panose="020B0604030504040204" pitchFamily="34" charset="0"/>
              </a:rPr>
              <a:t> (International Organization </a:t>
            </a:r>
            <a:r>
              <a:rPr lang="es-ES" altLang="es-AR" sz="3800" dirty="0" err="1">
                <a:latin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es-ES" altLang="es-AR" sz="3800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s-AR" sz="3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Standardization</a:t>
            </a:r>
            <a:r>
              <a:rPr lang="es-ES" altLang="es-AR" sz="3800" dirty="0" smtClean="0">
                <a:latin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s-AR" altLang="es-AR" sz="3800" b="1" dirty="0">
                <a:latin typeface="Tahoma" panose="020B0604030504040204" pitchFamily="34" charset="0"/>
                <a:cs typeface="Tahoma" panose="020B0604030504040204" pitchFamily="34" charset="0"/>
                <a:hlinkClick r:id="rId2"/>
              </a:rPr>
              <a:t>www.iso.org</a:t>
            </a:r>
            <a:r>
              <a:rPr lang="es-ES" altLang="es-AR" sz="3800" dirty="0" smtClean="0">
                <a:latin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pPr marL="0" indent="0" algn="just">
              <a:buNone/>
            </a:pPr>
            <a:r>
              <a:rPr lang="es-ES" altLang="es-AR" sz="3800" dirty="0" smtClean="0">
                <a:latin typeface="Tahoma" panose="020B0604030504040204" pitchFamily="34" charset="0"/>
                <a:cs typeface="Tahoma" panose="020B0604030504040204" pitchFamily="34" charset="0"/>
              </a:rPr>
              <a:t>Sede en Suiza</a:t>
            </a:r>
          </a:p>
          <a:p>
            <a:pPr marL="0" indent="0" algn="just">
              <a:buNone/>
            </a:pPr>
            <a:r>
              <a:rPr lang="es-ES" altLang="es-AR" sz="3800" dirty="0" smtClean="0">
                <a:latin typeface="Tahoma" panose="020B0604030504040204" pitchFamily="34" charset="0"/>
                <a:cs typeface="Tahoma" panose="020B0604030504040204" pitchFamily="34" charset="0"/>
              </a:rPr>
              <a:t>Agrupa a 160 países </a:t>
            </a:r>
          </a:p>
          <a:p>
            <a:pPr marL="0" indent="0" algn="just">
              <a:buNone/>
            </a:pPr>
            <a:r>
              <a:rPr lang="es-ES" altLang="es-AR" sz="3800" dirty="0" smtClean="0">
                <a:latin typeface="Tahoma" panose="020B0604030504040204" pitchFamily="34" charset="0"/>
                <a:cs typeface="Tahoma" panose="020B0604030504040204" pitchFamily="34" charset="0"/>
              </a:rPr>
              <a:t>Fundada 1947</a:t>
            </a:r>
          </a:p>
          <a:p>
            <a:pPr marL="0" indent="0" algn="just">
              <a:buNone/>
            </a:pPr>
            <a:r>
              <a:rPr lang="es-ES" altLang="es-AR" sz="3800" dirty="0">
                <a:latin typeface="Tahoma" panose="020B0604030504040204" pitchFamily="34" charset="0"/>
                <a:cs typeface="Tahoma" panose="020B0604030504040204" pitchFamily="34" charset="0"/>
              </a:rPr>
              <a:t>Casi 20000  </a:t>
            </a:r>
            <a:r>
              <a:rPr lang="es-ES" altLang="es-AR" sz="3800" dirty="0" err="1">
                <a:latin typeface="Tahoma" panose="020B0604030504040204" pitchFamily="34" charset="0"/>
                <a:cs typeface="Tahoma" panose="020B0604030504040204" pitchFamily="34" charset="0"/>
              </a:rPr>
              <a:t>estandares</a:t>
            </a:r>
            <a:endParaRPr lang="es-ES" altLang="es-AR" sz="3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es-B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081" y="3769445"/>
            <a:ext cx="4429429" cy="21441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426941" y="2090287"/>
            <a:ext cx="8234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2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s-BO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163" y="1421684"/>
            <a:ext cx="2347163" cy="19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4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0346" y="374069"/>
            <a:ext cx="10412628" cy="837599"/>
          </a:xfrm>
        </p:spPr>
        <p:txBody>
          <a:bodyPr>
            <a:normAutofit/>
          </a:bodyPr>
          <a:lstStyle/>
          <a:p>
            <a:r>
              <a:rPr lang="es-BO" sz="4000" b="1" dirty="0" smtClean="0"/>
              <a:t>¿Qué </a:t>
            </a:r>
            <a:r>
              <a:rPr lang="es-BO" sz="4000" b="1" dirty="0"/>
              <a:t>es y para qué sirve la norma ISO </a:t>
            </a:r>
            <a:r>
              <a:rPr lang="es-BO" sz="4000" b="1" dirty="0" smtClean="0"/>
              <a:t>9001:2015?</a:t>
            </a:r>
            <a:endParaRPr lang="es-BO" sz="40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13" y="1497817"/>
            <a:ext cx="2810906" cy="234242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846286" y="1291222"/>
            <a:ext cx="815702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2800" b="1" dirty="0" smtClean="0"/>
              <a:t>¿QUÉ ES ISO 9001?</a:t>
            </a:r>
            <a:endParaRPr lang="es-BO" sz="2800" b="1" dirty="0"/>
          </a:p>
          <a:p>
            <a:pPr algn="just"/>
            <a:r>
              <a:rPr lang="es-BO" sz="2000" b="1" dirty="0" smtClean="0"/>
              <a:t>Norma Internacional  en su quinta versión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BO" sz="2000" b="1" dirty="0" smtClean="0"/>
              <a:t>toma </a:t>
            </a:r>
            <a:r>
              <a:rPr lang="es-BO" sz="2000" b="1" dirty="0"/>
              <a:t>en cuenta las actividades de una </a:t>
            </a:r>
            <a:r>
              <a:rPr lang="es-BO" sz="2000" b="1" dirty="0" smtClean="0"/>
              <a:t>organización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BO" sz="2000" dirty="0" smtClean="0"/>
              <a:t> </a:t>
            </a:r>
            <a:r>
              <a:rPr lang="es-BO" sz="2000" b="1" dirty="0"/>
              <a:t>basa en la satisfacción del </a:t>
            </a:r>
            <a:r>
              <a:rPr lang="es-BO" sz="2000" b="1" dirty="0" smtClean="0"/>
              <a:t>cliente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BO" sz="2000" b="1" dirty="0"/>
              <a:t>capacidad de brindar productos y </a:t>
            </a:r>
            <a:r>
              <a:rPr lang="es-BO" sz="2000" b="1" dirty="0" smtClean="0"/>
              <a:t>servicios</a:t>
            </a:r>
          </a:p>
          <a:p>
            <a:pPr algn="just"/>
            <a:r>
              <a:rPr lang="es-BO" sz="2000" dirty="0"/>
              <a:t>norma de mayor renombre y la más utilizada alrededor del mundo.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BO" sz="2000" dirty="0" smtClean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620" y="4432504"/>
            <a:ext cx="3328086" cy="1606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/>
          <p:cNvSpPr txBox="1"/>
          <p:nvPr/>
        </p:nvSpPr>
        <p:spPr>
          <a:xfrm>
            <a:off x="838456" y="4149140"/>
            <a:ext cx="64477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¿PARA QUE SIRVE?</a:t>
            </a:r>
          </a:p>
          <a:p>
            <a:pPr algn="just"/>
            <a:r>
              <a:rPr lang="es-BO" sz="2000" dirty="0" smtClean="0"/>
              <a:t>Para </a:t>
            </a:r>
            <a:r>
              <a:rPr lang="es-BO" sz="2000" b="1" dirty="0" smtClean="0"/>
              <a:t>verificar </a:t>
            </a:r>
            <a:r>
              <a:rPr lang="es-BO" sz="2000" b="1" dirty="0"/>
              <a:t>su capacidad para proveer productos y servicios </a:t>
            </a:r>
            <a:r>
              <a:rPr lang="es-BO" sz="2000" dirty="0"/>
              <a:t>que </a:t>
            </a:r>
            <a:r>
              <a:rPr lang="es-BO" sz="2000" b="1" dirty="0"/>
              <a:t>atienden las necesidades de sus clientes</a:t>
            </a:r>
            <a:r>
              <a:rPr lang="es-BO" sz="2000" dirty="0"/>
              <a:t>, así como </a:t>
            </a:r>
            <a:r>
              <a:rPr lang="es-BO" sz="2000" b="1" dirty="0"/>
              <a:t>requisitos legales y reglamentarios aplicables</a:t>
            </a:r>
            <a:r>
              <a:rPr lang="es-BO" sz="2000" dirty="0"/>
              <a:t>, para poder </a:t>
            </a:r>
            <a:r>
              <a:rPr lang="es-BO" sz="2000" b="1" dirty="0"/>
              <a:t>aumentar la satisfacción del cliente</a:t>
            </a:r>
            <a:r>
              <a:rPr lang="es-BO" sz="2000" dirty="0"/>
              <a:t> mediante mejoras de proceso y evaluación de la conformidad. </a:t>
            </a:r>
            <a:endParaRPr lang="es-BO" sz="2000" dirty="0" smtClean="0"/>
          </a:p>
          <a:p>
            <a:endParaRPr lang="es-BO" sz="2000" dirty="0"/>
          </a:p>
        </p:txBody>
      </p:sp>
    </p:spTree>
    <p:extLst>
      <p:ext uri="{BB962C8B-B14F-4D97-AF65-F5344CB8AC3E}">
        <p14:creationId xmlns:p14="http://schemas.microsoft.com/office/powerpoint/2010/main" val="186385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4605"/>
          </a:xfrm>
        </p:spPr>
        <p:txBody>
          <a:bodyPr>
            <a:noAutofit/>
          </a:bodyPr>
          <a:lstStyle/>
          <a:p>
            <a:pPr algn="ctr"/>
            <a:r>
              <a:rPr lang="es-ES" b="1" dirty="0" smtClean="0"/>
              <a:t>CERTIFICACIÓN</a:t>
            </a:r>
            <a:endParaRPr lang="es-BO" b="1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243913" y="1029732"/>
            <a:ext cx="10109887" cy="143769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</a:rPr>
              <a:t>La certificación es el procesos voluntario </a:t>
            </a:r>
            <a:r>
              <a:rPr lang="es-ES" b="1" dirty="0" smtClean="0">
                <a:solidFill>
                  <a:schemeClr val="tx1"/>
                </a:solidFill>
              </a:rPr>
              <a:t>por medio del cual un organismo certificador</a:t>
            </a:r>
            <a:r>
              <a:rPr lang="es-ES" dirty="0" smtClean="0">
                <a:solidFill>
                  <a:schemeClr val="tx1"/>
                </a:solidFill>
              </a:rPr>
              <a:t>, </a:t>
            </a:r>
            <a:r>
              <a:rPr lang="es-ES" b="1" dirty="0" smtClean="0">
                <a:solidFill>
                  <a:schemeClr val="tx1"/>
                </a:solidFill>
              </a:rPr>
              <a:t>confirma que la organización cumple con todos los requisitos de la norma ISO 9001:2015</a:t>
            </a:r>
          </a:p>
          <a:p>
            <a:pPr marL="0" indent="0" algn="just">
              <a:buNone/>
            </a:pPr>
            <a:endParaRPr lang="es-ES" dirty="0" smtClean="0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641" y="4448969"/>
            <a:ext cx="3200401" cy="158671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074904" y="2832074"/>
            <a:ext cx="8447903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3600" dirty="0" smtClean="0"/>
              <a:t>En Febrero 2018 la USES, logro la certificación de la norma ISO 9001:2015. </a:t>
            </a:r>
            <a:endParaRPr lang="es-BO" sz="36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04" y="4429196"/>
            <a:ext cx="3328086" cy="1606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3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0919" y="175324"/>
            <a:ext cx="10241692" cy="837599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b="1" dirty="0" smtClean="0"/>
              <a:t>Implementación y certificación del SGC en la USES</a:t>
            </a:r>
            <a:endParaRPr lang="es-BO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64306"/>
            <a:ext cx="2006600" cy="95798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BO" sz="1800" dirty="0"/>
              <a:t>En fecha 2 de agosto de 2012, mediante </a:t>
            </a:r>
            <a:r>
              <a:rPr lang="es-BO" sz="1800" b="1" dirty="0"/>
              <a:t>Orden de Despacho Nº 672/2012</a:t>
            </a:r>
            <a:r>
              <a:rPr lang="es-BO" sz="1800" dirty="0"/>
              <a:t>, el señor </a:t>
            </a:r>
            <a:r>
              <a:rPr lang="es-BO" sz="1800" b="1" dirty="0"/>
              <a:t>Alcalde Municipal de La Paz, Dr. Luis </a:t>
            </a:r>
            <a:r>
              <a:rPr lang="es-BO" sz="1800" b="1" dirty="0" smtClean="0"/>
              <a:t>Revilla Herrero</a:t>
            </a:r>
            <a:endParaRPr lang="es-BO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8255"/>
          <a:stretch/>
        </p:blipFill>
        <p:spPr>
          <a:xfrm>
            <a:off x="4194656" y="1424978"/>
            <a:ext cx="3399971" cy="208081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8825" t="42157" r="-18825" b="-17545"/>
          <a:stretch/>
        </p:blipFill>
        <p:spPr>
          <a:xfrm>
            <a:off x="1289960" y="4407232"/>
            <a:ext cx="2904696" cy="272380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t="25782"/>
          <a:stretch/>
        </p:blipFill>
        <p:spPr>
          <a:xfrm>
            <a:off x="7170057" y="4594250"/>
            <a:ext cx="1583745" cy="209168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t="7977"/>
          <a:stretch/>
        </p:blipFill>
        <p:spPr>
          <a:xfrm>
            <a:off x="9321425" y="4594250"/>
            <a:ext cx="1278250" cy="209083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4483" y="1940312"/>
            <a:ext cx="2745141" cy="179809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21130" y="3792668"/>
            <a:ext cx="2269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AUDITORIA INTERNA  AGOSTO  2018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7569254" y="3823390"/>
            <a:ext cx="3233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AUDITORIA DE CERTIFICACION FEBRERO  2019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238280" y="1101812"/>
            <a:ext cx="3233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CAPACITACION AGOSTO  2016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864790" y="1075188"/>
            <a:ext cx="3233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ELABORACION APROBACION IMPLEMENTACION DE LA DOCUMENTACION 2016 -2017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04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9156" y="180245"/>
            <a:ext cx="10151075" cy="689318"/>
          </a:xfrm>
        </p:spPr>
        <p:txBody>
          <a:bodyPr>
            <a:noAutofit/>
          </a:bodyPr>
          <a:lstStyle/>
          <a:p>
            <a:pPr algn="ctr"/>
            <a:r>
              <a:rPr lang="es-ES" sz="4800" b="1" dirty="0" smtClean="0"/>
              <a:t>¿Que es la USES?</a:t>
            </a:r>
            <a:endParaRPr lang="es-BO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9157" y="929210"/>
            <a:ext cx="10515600" cy="151381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 smtClean="0"/>
              <a:t>Actualmente la Unidad de Servicios Eléctricos y Semaforización, depende de la Dirección de Mantenimiento de la Secretaria Municipal de Infraestructura Publica.</a:t>
            </a:r>
          </a:p>
          <a:p>
            <a:pPr algn="just"/>
            <a:endParaRPr lang="es-BO" sz="3600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3772503"/>
              </p:ext>
            </p:extLst>
          </p:nvPr>
        </p:nvGraphicFramePr>
        <p:xfrm>
          <a:off x="847467" y="2917139"/>
          <a:ext cx="5307227" cy="3940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derecha 4"/>
          <p:cNvSpPr/>
          <p:nvPr/>
        </p:nvSpPr>
        <p:spPr>
          <a:xfrm rot="20299551">
            <a:off x="3674600" y="4087032"/>
            <a:ext cx="738416" cy="327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" name="Flecha derecha 5"/>
          <p:cNvSpPr/>
          <p:nvPr/>
        </p:nvSpPr>
        <p:spPr>
          <a:xfrm rot="1379808">
            <a:off x="3534902" y="5534897"/>
            <a:ext cx="883623" cy="327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CuadroTexto 6"/>
          <p:cNvSpPr txBox="1"/>
          <p:nvPr/>
        </p:nvSpPr>
        <p:spPr>
          <a:xfrm>
            <a:off x="5959094" y="3202062"/>
            <a:ext cx="54139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 smtClean="0"/>
              <a:t>ALUMBRADO PUBLICO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 smtClean="0"/>
              <a:t>SEMAFORIZACIÓN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984718" y="5375322"/>
            <a:ext cx="5984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ASISTENCIA ESPECIALIZADA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RADIOCOMUNICACIONES </a:t>
            </a:r>
          </a:p>
        </p:txBody>
      </p:sp>
    </p:spTree>
    <p:extLst>
      <p:ext uri="{BB962C8B-B14F-4D97-AF65-F5344CB8AC3E}">
        <p14:creationId xmlns:p14="http://schemas.microsoft.com/office/powerpoint/2010/main" val="236387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9941" y="381375"/>
            <a:ext cx="5387546" cy="928216"/>
          </a:xfrm>
        </p:spPr>
        <p:txBody>
          <a:bodyPr>
            <a:noAutofit/>
          </a:bodyPr>
          <a:lstStyle/>
          <a:p>
            <a:pPr algn="ctr"/>
            <a:r>
              <a:rPr lang="es-BO" sz="6600" b="1" u="sng" dirty="0"/>
              <a:t>MISIÓN  </a:t>
            </a:r>
            <a:endParaRPr lang="es-ES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574" y="1383729"/>
            <a:ext cx="5582280" cy="52971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BO" sz="2500" dirty="0"/>
              <a:t>Somos la Unidad organizacional del GAMLP, responsable de la gestión del servicio de alumbrado público y semaforización, para incrementar la seguridad, bienestar visual y el desarrollo de la ciudadanía del Municipio de La Paz. </a:t>
            </a:r>
            <a:endParaRPr lang="es-ES" sz="2500" dirty="0"/>
          </a:p>
          <a:p>
            <a:pPr marL="0" indent="0" algn="just">
              <a:buNone/>
            </a:pPr>
            <a:r>
              <a:rPr lang="es-BO" sz="2500" dirty="0"/>
              <a:t>Asimismo, administramos y garantizamos la radiocomunicación y prestamos asistencia técnica en el ámbito de nuestras competencias dentro de la institución, enmarcados en la calidad, transparencia, equidad, responsabilidad y amabilidad, con personal comprometido y competente.</a:t>
            </a:r>
            <a:endParaRPr lang="es-ES" sz="25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573108" y="1383729"/>
            <a:ext cx="4928974" cy="5198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ES" dirty="0" smtClean="0"/>
              <a:t>Ser la Unidad organizacional del GAMLP, líder a nivel nacional con un sistema de gestión de la calidad certificado, brindando servicios eficientes con innovación y tecnología disponible a favor de sus habitantes y de la institución; con gestores municipales comprometidos y competentes, participando en el desarrollo de una ciudad inteligente.</a:t>
            </a:r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664411" y="290986"/>
            <a:ext cx="4746368" cy="928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BO" sz="6600" b="1" u="sng" dirty="0" smtClean="0"/>
              <a:t>VISIÓN  </a:t>
            </a:r>
            <a:endParaRPr lang="es-ES" sz="6600" dirty="0"/>
          </a:p>
        </p:txBody>
      </p:sp>
    </p:spTree>
    <p:extLst>
      <p:ext uri="{BB962C8B-B14F-4D97-AF65-F5344CB8AC3E}">
        <p14:creationId xmlns:p14="http://schemas.microsoft.com/office/powerpoint/2010/main" val="10660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9315" y="355972"/>
            <a:ext cx="10124303" cy="928216"/>
          </a:xfrm>
        </p:spPr>
        <p:txBody>
          <a:bodyPr>
            <a:noAutofit/>
          </a:bodyPr>
          <a:lstStyle/>
          <a:p>
            <a:pPr algn="ctr"/>
            <a:r>
              <a:rPr lang="es-BO" sz="6600" b="1" u="sng" dirty="0"/>
              <a:t>POLÍTICA DE CALIDAD  </a:t>
            </a:r>
            <a:endParaRPr lang="es-ES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3066" y="1533843"/>
            <a:ext cx="9956801" cy="480265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400" dirty="0"/>
              <a:t>El Gobierno Autónomo Municipal de La Paz, a través de la Unidad de Servicios Eléctricos y Semaforización de la Dirección de Mantenimiento y dependiente de la Secretaria Municipal de Infraestructura Pública, tiene como política de la calidad:</a:t>
            </a:r>
          </a:p>
          <a:p>
            <a:pPr marL="0" indent="0" algn="just">
              <a:buNone/>
            </a:pPr>
            <a:r>
              <a:rPr lang="es-ES" sz="2400" dirty="0"/>
              <a:t>La atención oportuna y eficaz de los servicios de Alumbrado público y Semaforización en el municipio de La Paz y al interior del GAMLP la Administración de la Radiocomunicación y la Asistencia técnica en el ámbito de sus competencias; con enfoque basado en la mejora continua, en el control de riesgos y el cumplimiento de la normativa nacional e internacional vigente.</a:t>
            </a:r>
          </a:p>
          <a:p>
            <a:pPr marL="0" indent="0" algn="just">
              <a:buNone/>
            </a:pPr>
            <a:r>
              <a:rPr lang="es-ES" sz="2400" dirty="0"/>
              <a:t>Garantizando una adecuada gestión de los recursos, con transparencia, equidad, responsabilidad y amabilidad, con personal comprometido y competente que mantiene una comunicación con la ciudadanía y las partes interesadas, buscando satisfacer sus necesidades y expectativas.</a:t>
            </a:r>
            <a:endParaRPr lang="es-ES" sz="3000" dirty="0"/>
          </a:p>
        </p:txBody>
      </p:sp>
    </p:spTree>
    <p:extLst>
      <p:ext uri="{BB962C8B-B14F-4D97-AF65-F5344CB8AC3E}">
        <p14:creationId xmlns:p14="http://schemas.microsoft.com/office/powerpoint/2010/main" val="230859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4200</TotalTime>
  <Words>1214</Words>
  <Application>Microsoft Office PowerPoint</Application>
  <PresentationFormat>Panorámica</PresentationFormat>
  <Paragraphs>140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Office Theme</vt:lpstr>
      <vt:lpstr>SMIP – DM - USES</vt:lpstr>
      <vt:lpstr>CALIDAD</vt:lpstr>
      <vt:lpstr>¿Que es ISO?</vt:lpstr>
      <vt:lpstr>¿Qué es y para qué sirve la norma ISO 9001:2015?</vt:lpstr>
      <vt:lpstr>CERTIFICACIÓN</vt:lpstr>
      <vt:lpstr>Implementación y certificación del SGC en la USES</vt:lpstr>
      <vt:lpstr>¿Que es la USES?</vt:lpstr>
      <vt:lpstr>MISIÓN  </vt:lpstr>
      <vt:lpstr>POLÍTICA DE CALIDAD  </vt:lpstr>
      <vt:lpstr>OBJETIVOS DE CALIDAD</vt:lpstr>
      <vt:lpstr>ESTRUCTURA DOCUMENTAL DEL SGC</vt:lpstr>
      <vt:lpstr>ESTRUCTURA DEL MAPA DE PROCESOS DE USES</vt:lpstr>
      <vt:lpstr>ATENCIÓN EN LOS SERVICIOS A LA CIUDADANÍA </vt:lpstr>
      <vt:lpstr>SERVICIO: MANTENIMIENTO Y ATENCION DE URGENCIAS DE LA INFRAESTRUCTURA DE ALUMBRADO PUBLICO POR SUBALCALDIAS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Secretaria Municipal de Infraestructura Pública  Dirección de Mantenimiento Unidad de Servicios Eléctricos</dc:title>
  <dc:creator>Anny Celeste Alarcon Gonzales</dc:creator>
  <cp:lastModifiedBy>Eddy Mamani Condori</cp:lastModifiedBy>
  <cp:revision>104</cp:revision>
  <dcterms:created xsi:type="dcterms:W3CDTF">2016-08-07T20:44:28Z</dcterms:created>
  <dcterms:modified xsi:type="dcterms:W3CDTF">2019-03-27T13:16:12Z</dcterms:modified>
</cp:coreProperties>
</file>